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8" r:id="rId3"/>
    <p:sldId id="257" r:id="rId4"/>
    <p:sldId id="259" r:id="rId5"/>
    <p:sldId id="260" r:id="rId6"/>
    <p:sldId id="261" r:id="rId7"/>
    <p:sldId id="262" r:id="rId8"/>
    <p:sldId id="263" r:id="rId9"/>
    <p:sldId id="264" r:id="rId10"/>
    <p:sldId id="265" r:id="rId11"/>
    <p:sldId id="266" r:id="rId12"/>
    <p:sldId id="268" r:id="rId13"/>
    <p:sldId id="269" r:id="rId14"/>
  </p:sldIdLst>
  <p:sldSz cx="14630400" cy="8229600"/>
  <p:notesSz cx="8229600" cy="14630400"/>
  <p:embeddedFontLst>
    <p:embeddedFont>
      <p:font typeface="Brygada 1918" panose="020B0604020202020204" charset="0"/>
      <p:regular r:id="rId16"/>
    </p:embeddedFont>
    <p:embeddedFont>
      <p:font typeface="Brygada 1918 Semi Bold" panose="020B0604020202020204" charset="0"/>
      <p:regular r:id="rId17"/>
    </p:embeddedFont>
    <p:embeddedFont>
      <p:font typeface="Consolas" panose="020B0609020204030204" pitchFamily="49" charset="0"/>
      <p:regular r:id="rId18"/>
      <p:bold r:id="rId19"/>
      <p:italic r:id="rId20"/>
      <p:bold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68" d="100"/>
          <a:sy n="68" d="100"/>
        </p:scale>
        <p:origin x="715"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8542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0.png"/><Relationship Id="rId7" Type="http://schemas.openxmlformats.org/officeDocument/2006/relationships/image" Target="../media/image14.sv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3.png"/><Relationship Id="rId11" Type="http://schemas.openxmlformats.org/officeDocument/2006/relationships/image" Target="../media/image46.svg"/><Relationship Id="rId5" Type="http://schemas.openxmlformats.org/officeDocument/2006/relationships/image" Target="../media/image42.svg"/><Relationship Id="rId10" Type="http://schemas.openxmlformats.org/officeDocument/2006/relationships/image" Target="../media/image45.png"/><Relationship Id="rId4" Type="http://schemas.openxmlformats.org/officeDocument/2006/relationships/image" Target="../media/image41.png"/><Relationship Id="rId9" Type="http://schemas.openxmlformats.org/officeDocument/2006/relationships/image" Target="../media/image44.sv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8.sv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sv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sv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2691527"/>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403011"/>
                </a:solidFill>
                <a:latin typeface="Brygada 1918 Semi Bold" pitchFamily="34" charset="0"/>
                <a:ea typeface="Brygada 1918 Semi Bold" pitchFamily="34" charset="-122"/>
                <a:cs typeface="Brygada 1918 Semi Bold" pitchFamily="34" charset="-120"/>
              </a:rPr>
              <a:t>Verification &amp; Validation in Embedded Systems Testing</a:t>
            </a:r>
            <a:endParaRPr lang="en-US" sz="4450" dirty="0"/>
          </a:p>
        </p:txBody>
      </p:sp>
      <p:sp>
        <p:nvSpPr>
          <p:cNvPr id="4" name="Text 1"/>
          <p:cNvSpPr/>
          <p:nvPr/>
        </p:nvSpPr>
        <p:spPr>
          <a:xfrm>
            <a:off x="793790" y="4449247"/>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403011"/>
                </a:solidFill>
                <a:latin typeface="Brygada 1918" pitchFamily="34" charset="0"/>
                <a:ea typeface="Brygada 1918" pitchFamily="34" charset="-122"/>
                <a:cs typeface="Brygada 1918" pitchFamily="34" charset="-120"/>
              </a:rPr>
              <a:t>Understanding the fundamental processes that ensure embedded firmware quality, hardware-software integration, and reliability throughout the embedded development lifecycle.</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944166"/>
            <a:ext cx="6766917" cy="708779"/>
          </a:xfrm>
          <a:prstGeom prst="rect">
            <a:avLst/>
          </a:prstGeom>
          <a:noFill/>
          <a:ln/>
        </p:spPr>
        <p:txBody>
          <a:bodyPr wrap="none" lIns="0" tIns="0" rIns="0" bIns="0" rtlCol="0" anchor="t"/>
          <a:lstStyle/>
          <a:p>
            <a:pPr marL="0" indent="0" algn="l">
              <a:lnSpc>
                <a:spcPts val="5550"/>
              </a:lnSpc>
              <a:buNone/>
            </a:pPr>
            <a:r>
              <a:rPr lang="en-US" sz="4450" dirty="0">
                <a:solidFill>
                  <a:srgbClr val="403011"/>
                </a:solidFill>
                <a:latin typeface="Brygada 1918 Semi Bold" pitchFamily="34" charset="0"/>
                <a:ea typeface="Brygada 1918 Semi Bold" pitchFamily="34" charset="-122"/>
                <a:cs typeface="Brygada 1918 Semi Bold" pitchFamily="34" charset="-120"/>
              </a:rPr>
              <a:t>Essential Documentation</a:t>
            </a:r>
            <a:endParaRPr lang="en-US" sz="4450" dirty="0"/>
          </a:p>
        </p:txBody>
      </p:sp>
      <p:sp>
        <p:nvSpPr>
          <p:cNvPr id="3" name="Shape 1"/>
          <p:cNvSpPr/>
          <p:nvPr/>
        </p:nvSpPr>
        <p:spPr>
          <a:xfrm>
            <a:off x="793790" y="2106573"/>
            <a:ext cx="6407944" cy="1685092"/>
          </a:xfrm>
          <a:prstGeom prst="roundRect">
            <a:avLst>
              <a:gd name="adj" fmla="val 20191"/>
            </a:avLst>
          </a:prstGeom>
          <a:solidFill>
            <a:srgbClr val="626C3B"/>
          </a:solidFill>
          <a:ln w="7620">
            <a:solidFill>
              <a:srgbClr val="7B8554"/>
            </a:solidFill>
            <a:prstDash val="solid"/>
          </a:ln>
        </p:spPr>
        <p:txBody>
          <a:bodyPr/>
          <a:lstStyle/>
          <a:p>
            <a:endParaRPr/>
          </a:p>
        </p:txBody>
      </p:sp>
      <p:sp>
        <p:nvSpPr>
          <p:cNvPr id="4" name="Text 2"/>
          <p:cNvSpPr/>
          <p:nvPr/>
        </p:nvSpPr>
        <p:spPr>
          <a:xfrm>
            <a:off x="1028224" y="234100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Brygada 1918 Semi Bold" pitchFamily="34" charset="0"/>
                <a:ea typeface="Brygada 1918 Semi Bold" pitchFamily="34" charset="-122"/>
                <a:cs typeface="Brygada 1918 Semi Bold" pitchFamily="34" charset="-120"/>
              </a:rPr>
              <a:t>Test Plans</a:t>
            </a:r>
            <a:endParaRPr lang="en-US" sz="2200" dirty="0"/>
          </a:p>
        </p:txBody>
      </p:sp>
      <p:sp>
        <p:nvSpPr>
          <p:cNvPr id="5" name="Text 3"/>
          <p:cNvSpPr/>
          <p:nvPr/>
        </p:nvSpPr>
        <p:spPr>
          <a:xfrm>
            <a:off x="1028224" y="2831425"/>
            <a:ext cx="5939076" cy="725805"/>
          </a:xfrm>
          <a:prstGeom prst="rect">
            <a:avLst/>
          </a:prstGeom>
          <a:noFill/>
          <a:ln/>
        </p:spPr>
        <p:txBody>
          <a:bodyPr wrap="square" lIns="0" tIns="0" rIns="0" bIns="0" rtlCol="0" anchor="t"/>
          <a:lstStyle/>
          <a:p>
            <a:pPr marL="0" indent="0" algn="l">
              <a:lnSpc>
                <a:spcPts val="2850"/>
              </a:lnSpc>
              <a:buNone/>
            </a:pPr>
            <a:r>
              <a:rPr lang="en-US" sz="1750" dirty="0">
                <a:solidFill>
                  <a:srgbClr val="FFFFFF"/>
                </a:solidFill>
                <a:latin typeface="Brygada 1918" pitchFamily="34" charset="0"/>
                <a:ea typeface="Brygada 1918" pitchFamily="34" charset="-122"/>
                <a:cs typeface="Brygada 1918" pitchFamily="34" charset="-120"/>
              </a:rPr>
              <a:t>Define testing scope, approach, resources, and schedule for formal testing activities.</a:t>
            </a:r>
            <a:endParaRPr lang="en-US" sz="1750" dirty="0"/>
          </a:p>
        </p:txBody>
      </p:sp>
      <p:sp>
        <p:nvSpPr>
          <p:cNvPr id="6" name="Shape 4"/>
          <p:cNvSpPr/>
          <p:nvPr/>
        </p:nvSpPr>
        <p:spPr>
          <a:xfrm>
            <a:off x="7428548" y="2106573"/>
            <a:ext cx="6408063" cy="1685092"/>
          </a:xfrm>
          <a:prstGeom prst="roundRect">
            <a:avLst>
              <a:gd name="adj" fmla="val 20191"/>
            </a:avLst>
          </a:prstGeom>
          <a:solidFill>
            <a:srgbClr val="83792E"/>
          </a:solidFill>
          <a:ln w="7620">
            <a:solidFill>
              <a:srgbClr val="9C9247"/>
            </a:solidFill>
            <a:prstDash val="solid"/>
          </a:ln>
        </p:spPr>
        <p:txBody>
          <a:bodyPr/>
          <a:lstStyle/>
          <a:p>
            <a:endParaRPr/>
          </a:p>
        </p:txBody>
      </p:sp>
      <p:sp>
        <p:nvSpPr>
          <p:cNvPr id="7" name="Text 5"/>
          <p:cNvSpPr/>
          <p:nvPr/>
        </p:nvSpPr>
        <p:spPr>
          <a:xfrm>
            <a:off x="7662982" y="234100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Brygada 1918 Semi Bold" pitchFamily="34" charset="0"/>
                <a:ea typeface="Brygada 1918 Semi Bold" pitchFamily="34" charset="-122"/>
                <a:cs typeface="Brygada 1918 Semi Bold" pitchFamily="34" charset="-120"/>
              </a:rPr>
              <a:t>Test Procedures</a:t>
            </a:r>
            <a:endParaRPr lang="en-US" sz="2200" dirty="0"/>
          </a:p>
        </p:txBody>
      </p:sp>
      <p:sp>
        <p:nvSpPr>
          <p:cNvPr id="8" name="Text 6"/>
          <p:cNvSpPr/>
          <p:nvPr/>
        </p:nvSpPr>
        <p:spPr>
          <a:xfrm>
            <a:off x="7662982" y="2831425"/>
            <a:ext cx="5939195" cy="725805"/>
          </a:xfrm>
          <a:prstGeom prst="rect">
            <a:avLst/>
          </a:prstGeom>
          <a:noFill/>
          <a:ln/>
        </p:spPr>
        <p:txBody>
          <a:bodyPr wrap="square" lIns="0" tIns="0" rIns="0" bIns="0" rtlCol="0" anchor="t"/>
          <a:lstStyle/>
          <a:p>
            <a:pPr marL="0" indent="0" algn="l">
              <a:lnSpc>
                <a:spcPts val="2850"/>
              </a:lnSpc>
              <a:buNone/>
            </a:pPr>
            <a:r>
              <a:rPr lang="en-US" sz="1750" dirty="0">
                <a:solidFill>
                  <a:srgbClr val="FFFFFF"/>
                </a:solidFill>
                <a:latin typeface="Brygada 1918" pitchFamily="34" charset="0"/>
                <a:ea typeface="Brygada 1918" pitchFamily="34" charset="-122"/>
                <a:cs typeface="Brygada 1918" pitchFamily="34" charset="-120"/>
              </a:rPr>
              <a:t>Document step-by-step instructions for executing test cases consistently.</a:t>
            </a:r>
            <a:endParaRPr lang="en-US" sz="1750" dirty="0"/>
          </a:p>
        </p:txBody>
      </p:sp>
      <p:sp>
        <p:nvSpPr>
          <p:cNvPr id="9" name="Shape 7"/>
          <p:cNvSpPr/>
          <p:nvPr/>
        </p:nvSpPr>
        <p:spPr>
          <a:xfrm>
            <a:off x="793790" y="4018478"/>
            <a:ext cx="6407944" cy="1685092"/>
          </a:xfrm>
          <a:prstGeom prst="roundRect">
            <a:avLst>
              <a:gd name="adj" fmla="val 20191"/>
            </a:avLst>
          </a:prstGeom>
          <a:solidFill>
            <a:srgbClr val="E8AF3B"/>
          </a:solidFill>
          <a:ln w="7620">
            <a:solidFill>
              <a:srgbClr val="CE9521"/>
            </a:solidFill>
            <a:prstDash val="solid"/>
          </a:ln>
        </p:spPr>
        <p:txBody>
          <a:bodyPr/>
          <a:lstStyle/>
          <a:p>
            <a:endParaRPr/>
          </a:p>
        </p:txBody>
      </p:sp>
      <p:sp>
        <p:nvSpPr>
          <p:cNvPr id="10" name="Text 8"/>
          <p:cNvSpPr/>
          <p:nvPr/>
        </p:nvSpPr>
        <p:spPr>
          <a:xfrm>
            <a:off x="1028224" y="425291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Brygada 1918 Semi Bold" pitchFamily="34" charset="0"/>
                <a:ea typeface="Brygada 1918 Semi Bold" pitchFamily="34" charset="-122"/>
                <a:cs typeface="Brygada 1918 Semi Bold" pitchFamily="34" charset="-120"/>
              </a:rPr>
              <a:t>Discrepancy Records</a:t>
            </a:r>
            <a:endParaRPr lang="en-US" sz="2200" dirty="0"/>
          </a:p>
        </p:txBody>
      </p:sp>
      <p:sp>
        <p:nvSpPr>
          <p:cNvPr id="11" name="Text 9"/>
          <p:cNvSpPr/>
          <p:nvPr/>
        </p:nvSpPr>
        <p:spPr>
          <a:xfrm>
            <a:off x="1028224" y="4743331"/>
            <a:ext cx="5939076" cy="725805"/>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Brygada 1918" pitchFamily="34" charset="0"/>
                <a:ea typeface="Brygada 1918" pitchFamily="34" charset="-122"/>
                <a:cs typeface="Brygada 1918" pitchFamily="34" charset="-120"/>
              </a:rPr>
              <a:t>Maintain logs of all bugs found, reported, and their resolution status.</a:t>
            </a:r>
            <a:endParaRPr lang="en-US" sz="1750" dirty="0"/>
          </a:p>
        </p:txBody>
      </p:sp>
      <p:sp>
        <p:nvSpPr>
          <p:cNvPr id="12" name="Shape 10"/>
          <p:cNvSpPr/>
          <p:nvPr/>
        </p:nvSpPr>
        <p:spPr>
          <a:xfrm>
            <a:off x="7428548" y="4018478"/>
            <a:ext cx="6408063" cy="1685092"/>
          </a:xfrm>
          <a:prstGeom prst="roundRect">
            <a:avLst>
              <a:gd name="adj" fmla="val 20191"/>
            </a:avLst>
          </a:prstGeom>
          <a:solidFill>
            <a:srgbClr val="CC914D"/>
          </a:solidFill>
          <a:ln w="7620">
            <a:solidFill>
              <a:srgbClr val="B27733"/>
            </a:solidFill>
            <a:prstDash val="solid"/>
          </a:ln>
        </p:spPr>
        <p:txBody>
          <a:bodyPr/>
          <a:lstStyle/>
          <a:p>
            <a:endParaRPr/>
          </a:p>
        </p:txBody>
      </p:sp>
      <p:sp>
        <p:nvSpPr>
          <p:cNvPr id="13" name="Text 11"/>
          <p:cNvSpPr/>
          <p:nvPr/>
        </p:nvSpPr>
        <p:spPr>
          <a:xfrm>
            <a:off x="7662982" y="425291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Brygada 1918 Semi Bold" pitchFamily="34" charset="0"/>
                <a:ea typeface="Brygada 1918 Semi Bold" pitchFamily="34" charset="-122"/>
                <a:cs typeface="Brygada 1918 Semi Bold" pitchFamily="34" charset="-120"/>
              </a:rPr>
              <a:t>Test Reports</a:t>
            </a:r>
            <a:endParaRPr lang="en-US" sz="2200" dirty="0"/>
          </a:p>
        </p:txBody>
      </p:sp>
      <p:sp>
        <p:nvSpPr>
          <p:cNvPr id="14" name="Text 12"/>
          <p:cNvSpPr/>
          <p:nvPr/>
        </p:nvSpPr>
        <p:spPr>
          <a:xfrm>
            <a:off x="7662982" y="4743331"/>
            <a:ext cx="5939195" cy="725805"/>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Brygada 1918" pitchFamily="34" charset="0"/>
                <a:ea typeface="Brygada 1918" pitchFamily="34" charset="-122"/>
                <a:cs typeface="Brygada 1918" pitchFamily="34" charset="-120"/>
              </a:rPr>
              <a:t>Summarize testing progress, results, and metrics for stakeholders and management.</a:t>
            </a:r>
            <a:endParaRPr lang="en-US" sz="1750" dirty="0"/>
          </a:p>
        </p:txBody>
      </p:sp>
      <p:sp>
        <p:nvSpPr>
          <p:cNvPr id="15" name="Shape 13"/>
          <p:cNvSpPr/>
          <p:nvPr/>
        </p:nvSpPr>
        <p:spPr>
          <a:xfrm>
            <a:off x="793790" y="5958721"/>
            <a:ext cx="13042821" cy="1326713"/>
          </a:xfrm>
          <a:prstGeom prst="roundRect">
            <a:avLst>
              <a:gd name="adj" fmla="val 25645"/>
            </a:avLst>
          </a:prstGeom>
          <a:solidFill>
            <a:srgbClr val="DFE4CE"/>
          </a:solidFill>
          <a:ln/>
        </p:spPr>
        <p:txBody>
          <a:bodyPr/>
          <a:lstStyle/>
          <a:p>
            <a:endParaRPr/>
          </a:p>
        </p:txBody>
      </p:sp>
      <p:pic>
        <p:nvPicPr>
          <p:cNvPr id="16" name="Image 0" descr="preencoded.png"/>
          <p:cNvPicPr>
            <a:picLocks noChangeAspect="1"/>
          </p:cNvPicPr>
          <p:nvPr/>
        </p:nvPicPr>
        <p:blipFill>
          <a:blip r:embed="rId3"/>
          <a:stretch>
            <a:fillRect/>
          </a:stretch>
        </p:blipFill>
        <p:spPr>
          <a:xfrm>
            <a:off x="1020604" y="6295192"/>
            <a:ext cx="283488" cy="226814"/>
          </a:xfrm>
          <a:prstGeom prst="rect">
            <a:avLst/>
          </a:prstGeom>
        </p:spPr>
      </p:pic>
      <p:sp>
        <p:nvSpPr>
          <p:cNvPr id="17" name="Text 14"/>
          <p:cNvSpPr/>
          <p:nvPr/>
        </p:nvSpPr>
        <p:spPr>
          <a:xfrm>
            <a:off x="1530906" y="6242209"/>
            <a:ext cx="12078891" cy="725805"/>
          </a:xfrm>
          <a:prstGeom prst="rect">
            <a:avLst/>
          </a:prstGeom>
          <a:noFill/>
          <a:ln/>
        </p:spPr>
        <p:txBody>
          <a:bodyPr wrap="square" lIns="0" tIns="0" rIns="0" bIns="0" rtlCol="0" anchor="t"/>
          <a:lstStyle/>
          <a:p>
            <a:pPr marL="0" indent="0" algn="l">
              <a:lnSpc>
                <a:spcPts val="2850"/>
              </a:lnSpc>
              <a:buNone/>
            </a:pPr>
            <a:r>
              <a:rPr lang="en-US" sz="1750" b="1" dirty="0">
                <a:solidFill>
                  <a:srgbClr val="000000"/>
                </a:solidFill>
                <a:latin typeface="Brygada 1918" pitchFamily="34" charset="0"/>
                <a:ea typeface="Brygada 1918" pitchFamily="34" charset="-122"/>
                <a:cs typeface="Brygada 1918" pitchFamily="34" charset="-120"/>
              </a:rPr>
              <a:t>Critical:</a:t>
            </a:r>
            <a:r>
              <a:rPr lang="en-US" sz="1750" dirty="0">
                <a:solidFill>
                  <a:srgbClr val="000000"/>
                </a:solidFill>
                <a:latin typeface="Brygada 1918" pitchFamily="34" charset="0"/>
                <a:ea typeface="Brygada 1918" pitchFamily="34" charset="-122"/>
                <a:cs typeface="Brygada 1918" pitchFamily="34" charset="-120"/>
              </a:rPr>
              <a:t> Without proper documentation, you cannot prove your work or defend against customer escalations. Maintain logs for every manual test case!</a:t>
            </a:r>
            <a:endParaRPr lang="en-US" sz="1750" dirty="0"/>
          </a:p>
        </p:txBody>
      </p:sp>
      <p:sp>
        <p:nvSpPr>
          <p:cNvPr id="18" name="Rectangle 17">
            <a:extLst>
              <a:ext uri="{FF2B5EF4-FFF2-40B4-BE49-F238E27FC236}">
                <a16:creationId xmlns:a16="http://schemas.microsoft.com/office/drawing/2014/main" id="{1C77D8C3-4DD1-4C06-3E03-0511594447EF}"/>
              </a:ext>
            </a:extLst>
          </p:cNvPr>
          <p:cNvSpPr/>
          <p:nvPr/>
        </p:nvSpPr>
        <p:spPr>
          <a:xfrm>
            <a:off x="12767732" y="7642026"/>
            <a:ext cx="1862667" cy="4572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24733" y="877610"/>
            <a:ext cx="5176957" cy="647105"/>
          </a:xfrm>
          <a:prstGeom prst="rect">
            <a:avLst/>
          </a:prstGeom>
          <a:noFill/>
          <a:ln/>
        </p:spPr>
        <p:txBody>
          <a:bodyPr wrap="none" lIns="0" tIns="0" rIns="0" bIns="0" rtlCol="0" anchor="t"/>
          <a:lstStyle/>
          <a:p>
            <a:pPr marL="0" indent="0" algn="l">
              <a:lnSpc>
                <a:spcPts val="5050"/>
              </a:lnSpc>
              <a:buNone/>
            </a:pPr>
            <a:r>
              <a:rPr lang="en-US" sz="4050" dirty="0">
                <a:solidFill>
                  <a:srgbClr val="403011"/>
                </a:solidFill>
                <a:latin typeface="Brygada 1918 Semi Bold" pitchFamily="34" charset="0"/>
                <a:ea typeface="Brygada 1918 Semi Bold" pitchFamily="34" charset="-122"/>
                <a:cs typeface="Brygada 1918 Semi Bold" pitchFamily="34" charset="-120"/>
              </a:rPr>
              <a:t>Key Differences</a:t>
            </a:r>
            <a:endParaRPr lang="en-US" sz="4050" dirty="0"/>
          </a:p>
        </p:txBody>
      </p:sp>
      <p:pic>
        <p:nvPicPr>
          <p:cNvPr id="3" name="Image 0" descr="preencoded.png"/>
          <p:cNvPicPr>
            <a:picLocks noChangeAspect="1"/>
          </p:cNvPicPr>
          <p:nvPr/>
        </p:nvPicPr>
        <p:blipFill>
          <a:blip r:embed="rId3"/>
          <a:stretch>
            <a:fillRect/>
          </a:stretch>
        </p:blipFill>
        <p:spPr>
          <a:xfrm>
            <a:off x="724733" y="1902738"/>
            <a:ext cx="6590467" cy="828199"/>
          </a:xfrm>
          <a:prstGeom prst="rect">
            <a:avLst/>
          </a:prstGeom>
        </p:spPr>
      </p:pic>
      <p:sp>
        <p:nvSpPr>
          <p:cNvPr id="4" name="Text 1"/>
          <p:cNvSpPr/>
          <p:nvPr/>
        </p:nvSpPr>
        <p:spPr>
          <a:xfrm>
            <a:off x="931783" y="2919889"/>
            <a:ext cx="2588419" cy="323493"/>
          </a:xfrm>
          <a:prstGeom prst="rect">
            <a:avLst/>
          </a:prstGeom>
          <a:noFill/>
          <a:ln/>
        </p:spPr>
        <p:txBody>
          <a:bodyPr wrap="none" lIns="0" tIns="0" rIns="0" bIns="0" rtlCol="0" anchor="t"/>
          <a:lstStyle/>
          <a:p>
            <a:pPr marL="0" indent="0" algn="l">
              <a:lnSpc>
                <a:spcPts val="2500"/>
              </a:lnSpc>
              <a:buNone/>
            </a:pPr>
            <a:r>
              <a:rPr lang="en-US" sz="2000" dirty="0">
                <a:solidFill>
                  <a:srgbClr val="403011"/>
                </a:solidFill>
                <a:latin typeface="Brygada 1918 Semi Bold" pitchFamily="34" charset="0"/>
                <a:ea typeface="Brygada 1918 Semi Bold" pitchFamily="34" charset="-122"/>
                <a:cs typeface="Brygada 1918 Semi Bold" pitchFamily="34" charset="-120"/>
              </a:rPr>
              <a:t>Verification</a:t>
            </a:r>
            <a:endParaRPr lang="en-US" sz="2000" dirty="0"/>
          </a:p>
        </p:txBody>
      </p:sp>
      <p:sp>
        <p:nvSpPr>
          <p:cNvPr id="5" name="Text 2"/>
          <p:cNvSpPr/>
          <p:nvPr/>
        </p:nvSpPr>
        <p:spPr>
          <a:xfrm>
            <a:off x="931783" y="3356729"/>
            <a:ext cx="6176367" cy="316825"/>
          </a:xfrm>
          <a:prstGeom prst="rect">
            <a:avLst/>
          </a:prstGeom>
          <a:noFill/>
          <a:ln/>
        </p:spPr>
        <p:txBody>
          <a:bodyPr wrap="none" lIns="0" tIns="0" rIns="0" bIns="0" rtlCol="0" anchor="t"/>
          <a:lstStyle/>
          <a:p>
            <a:pPr marL="0" indent="0" algn="l">
              <a:lnSpc>
                <a:spcPts val="2450"/>
              </a:lnSpc>
              <a:buNone/>
            </a:pPr>
            <a:r>
              <a:rPr lang="en-US" sz="1600" b="1" dirty="0">
                <a:solidFill>
                  <a:srgbClr val="403011"/>
                </a:solidFill>
                <a:latin typeface="Brygada 1918" pitchFamily="34" charset="0"/>
                <a:ea typeface="Brygada 1918" pitchFamily="34" charset="-122"/>
                <a:cs typeface="Brygada 1918" pitchFamily="34" charset="-120"/>
              </a:rPr>
              <a:t>Are we building the firmware right?</a:t>
            </a:r>
            <a:endParaRPr lang="en-US" sz="1600" dirty="0"/>
          </a:p>
        </p:txBody>
      </p:sp>
      <p:sp>
        <p:nvSpPr>
          <p:cNvPr id="6" name="Text 3"/>
          <p:cNvSpPr/>
          <p:nvPr/>
        </p:nvSpPr>
        <p:spPr>
          <a:xfrm>
            <a:off x="931783" y="3786902"/>
            <a:ext cx="6176367" cy="633651"/>
          </a:xfrm>
          <a:prstGeom prst="rect">
            <a:avLst/>
          </a:prstGeom>
          <a:noFill/>
          <a:ln/>
        </p:spPr>
        <p:txBody>
          <a:bodyPr wrap="square" lIns="0" tIns="0" rIns="0" bIns="0" rtlCol="0" anchor="t"/>
          <a:lstStyle/>
          <a:p>
            <a:pPr marL="0" indent="0" algn="l">
              <a:lnSpc>
                <a:spcPts val="2450"/>
              </a:lnSpc>
              <a:buNone/>
            </a:pPr>
            <a:r>
              <a:rPr lang="en-US" sz="1600" dirty="0">
                <a:solidFill>
                  <a:srgbClr val="403011"/>
                </a:solidFill>
                <a:latin typeface="Brygada 1918" pitchFamily="34" charset="0"/>
                <a:ea typeface="Brygada 1918" pitchFamily="34" charset="-122"/>
                <a:cs typeface="Brygada 1918" pitchFamily="34" charset="-120"/>
              </a:rPr>
              <a:t>Focuses on code quality, design correctness, and hardware-software interface specifications</a:t>
            </a:r>
            <a:endParaRPr lang="en-US" sz="1600" dirty="0"/>
          </a:p>
        </p:txBody>
      </p:sp>
      <p:pic>
        <p:nvPicPr>
          <p:cNvPr id="7" name="Image 1" descr="preencoded.png"/>
          <p:cNvPicPr>
            <a:picLocks noChangeAspect="1"/>
          </p:cNvPicPr>
          <p:nvPr/>
        </p:nvPicPr>
        <p:blipFill>
          <a:blip r:embed="rId4"/>
          <a:stretch>
            <a:fillRect/>
          </a:stretch>
        </p:blipFill>
        <p:spPr>
          <a:xfrm>
            <a:off x="7315200" y="1902738"/>
            <a:ext cx="6590467" cy="828199"/>
          </a:xfrm>
          <a:prstGeom prst="rect">
            <a:avLst/>
          </a:prstGeom>
        </p:spPr>
      </p:pic>
      <p:sp>
        <p:nvSpPr>
          <p:cNvPr id="8" name="Text 4"/>
          <p:cNvSpPr/>
          <p:nvPr/>
        </p:nvSpPr>
        <p:spPr>
          <a:xfrm>
            <a:off x="7522250" y="2919889"/>
            <a:ext cx="2588419" cy="323493"/>
          </a:xfrm>
          <a:prstGeom prst="rect">
            <a:avLst/>
          </a:prstGeom>
          <a:noFill/>
          <a:ln/>
        </p:spPr>
        <p:txBody>
          <a:bodyPr wrap="none" lIns="0" tIns="0" rIns="0" bIns="0" rtlCol="0" anchor="t"/>
          <a:lstStyle/>
          <a:p>
            <a:pPr marL="0" indent="0" algn="l">
              <a:lnSpc>
                <a:spcPts val="2500"/>
              </a:lnSpc>
              <a:buNone/>
            </a:pPr>
            <a:r>
              <a:rPr lang="en-US" sz="2000" dirty="0">
                <a:solidFill>
                  <a:srgbClr val="403011"/>
                </a:solidFill>
                <a:latin typeface="Brygada 1918 Semi Bold" pitchFamily="34" charset="0"/>
                <a:ea typeface="Brygada 1918 Semi Bold" pitchFamily="34" charset="-122"/>
                <a:cs typeface="Brygada 1918 Semi Bold" pitchFamily="34" charset="-120"/>
              </a:rPr>
              <a:t>Validation</a:t>
            </a:r>
            <a:endParaRPr lang="en-US" sz="2000" dirty="0"/>
          </a:p>
        </p:txBody>
      </p:sp>
      <p:sp>
        <p:nvSpPr>
          <p:cNvPr id="9" name="Text 5"/>
          <p:cNvSpPr/>
          <p:nvPr/>
        </p:nvSpPr>
        <p:spPr>
          <a:xfrm>
            <a:off x="7522250" y="3356729"/>
            <a:ext cx="6176367" cy="316825"/>
          </a:xfrm>
          <a:prstGeom prst="rect">
            <a:avLst/>
          </a:prstGeom>
          <a:noFill/>
          <a:ln/>
        </p:spPr>
        <p:txBody>
          <a:bodyPr wrap="none" lIns="0" tIns="0" rIns="0" bIns="0" rtlCol="0" anchor="t"/>
          <a:lstStyle/>
          <a:p>
            <a:pPr marL="0" indent="0" algn="l">
              <a:lnSpc>
                <a:spcPts val="2450"/>
              </a:lnSpc>
              <a:buNone/>
            </a:pPr>
            <a:r>
              <a:rPr lang="en-US" sz="1600" b="1" dirty="0">
                <a:solidFill>
                  <a:srgbClr val="403011"/>
                </a:solidFill>
                <a:latin typeface="Brygada 1918" pitchFamily="34" charset="0"/>
                <a:ea typeface="Brygada 1918" pitchFamily="34" charset="-122"/>
                <a:cs typeface="Brygada 1918" pitchFamily="34" charset="-120"/>
              </a:rPr>
              <a:t>Does the embedded device work correctly in real conditions?</a:t>
            </a:r>
            <a:endParaRPr lang="en-US" sz="1600" dirty="0"/>
          </a:p>
        </p:txBody>
      </p:sp>
      <p:sp>
        <p:nvSpPr>
          <p:cNvPr id="10" name="Text 6"/>
          <p:cNvSpPr/>
          <p:nvPr/>
        </p:nvSpPr>
        <p:spPr>
          <a:xfrm>
            <a:off x="7522250" y="3786902"/>
            <a:ext cx="6176367" cy="633651"/>
          </a:xfrm>
          <a:prstGeom prst="rect">
            <a:avLst/>
          </a:prstGeom>
          <a:noFill/>
          <a:ln/>
        </p:spPr>
        <p:txBody>
          <a:bodyPr wrap="square" lIns="0" tIns="0" rIns="0" bIns="0" rtlCol="0" anchor="t"/>
          <a:lstStyle/>
          <a:p>
            <a:pPr marL="0" indent="0" algn="l">
              <a:lnSpc>
                <a:spcPts val="2450"/>
              </a:lnSpc>
              <a:buNone/>
            </a:pPr>
            <a:r>
              <a:rPr lang="en-US" sz="1600" dirty="0">
                <a:solidFill>
                  <a:srgbClr val="403011"/>
                </a:solidFill>
                <a:latin typeface="Brygada 1918" pitchFamily="34" charset="0"/>
                <a:ea typeface="Brygada 1918" pitchFamily="34" charset="-122"/>
                <a:cs typeface="Brygada 1918" pitchFamily="34" charset="-120"/>
              </a:rPr>
              <a:t>Focuses on real-world performance, reliability, and environmental robustness</a:t>
            </a:r>
            <a:endParaRPr lang="en-US" sz="1600" dirty="0"/>
          </a:p>
        </p:txBody>
      </p:sp>
      <p:sp>
        <p:nvSpPr>
          <p:cNvPr id="11" name="Shape 7"/>
          <p:cNvSpPr/>
          <p:nvPr/>
        </p:nvSpPr>
        <p:spPr>
          <a:xfrm>
            <a:off x="724733" y="4943691"/>
            <a:ext cx="13180933" cy="33457"/>
          </a:xfrm>
          <a:prstGeom prst="rect">
            <a:avLst/>
          </a:prstGeom>
          <a:solidFill>
            <a:srgbClr val="403011">
              <a:alpha val="50000"/>
            </a:srgbClr>
          </a:solidFill>
          <a:ln/>
        </p:spPr>
        <p:txBody>
          <a:bodyPr/>
          <a:lstStyle/>
          <a:p>
            <a:endParaRPr/>
          </a:p>
        </p:txBody>
      </p:sp>
      <p:sp>
        <p:nvSpPr>
          <p:cNvPr id="12" name="Text 8"/>
          <p:cNvSpPr/>
          <p:nvPr/>
        </p:nvSpPr>
        <p:spPr>
          <a:xfrm>
            <a:off x="724733" y="5378648"/>
            <a:ext cx="2588419" cy="323493"/>
          </a:xfrm>
          <a:prstGeom prst="rect">
            <a:avLst/>
          </a:prstGeom>
          <a:noFill/>
          <a:ln/>
        </p:spPr>
        <p:txBody>
          <a:bodyPr wrap="none" lIns="0" tIns="0" rIns="0" bIns="0" rtlCol="0" anchor="t"/>
          <a:lstStyle/>
          <a:p>
            <a:pPr marL="0" indent="0" algn="l">
              <a:lnSpc>
                <a:spcPts val="2500"/>
              </a:lnSpc>
              <a:buNone/>
            </a:pPr>
            <a:r>
              <a:rPr lang="en-US" sz="2000" dirty="0">
                <a:solidFill>
                  <a:srgbClr val="403011"/>
                </a:solidFill>
                <a:latin typeface="Brygada 1918 Semi Bold" pitchFamily="34" charset="0"/>
                <a:ea typeface="Brygada 1918 Semi Bold" pitchFamily="34" charset="-122"/>
                <a:cs typeface="Brygada 1918 Semi Bold" pitchFamily="34" charset="-120"/>
              </a:rPr>
              <a:t>Verification Timing</a:t>
            </a:r>
            <a:endParaRPr lang="en-US" sz="2000" dirty="0"/>
          </a:p>
        </p:txBody>
      </p:sp>
      <p:sp>
        <p:nvSpPr>
          <p:cNvPr id="13" name="Text 9"/>
          <p:cNvSpPr/>
          <p:nvPr/>
        </p:nvSpPr>
        <p:spPr>
          <a:xfrm>
            <a:off x="724733" y="5891093"/>
            <a:ext cx="6337935" cy="316825"/>
          </a:xfrm>
          <a:prstGeom prst="rect">
            <a:avLst/>
          </a:prstGeom>
          <a:noFill/>
          <a:ln/>
        </p:spPr>
        <p:txBody>
          <a:bodyPr wrap="none" lIns="0" tIns="0" rIns="0" bIns="0" rtlCol="0" anchor="t"/>
          <a:lstStyle/>
          <a:p>
            <a:pPr marL="0" indent="0" algn="l">
              <a:lnSpc>
                <a:spcPts val="2450"/>
              </a:lnSpc>
              <a:buNone/>
            </a:pPr>
            <a:r>
              <a:rPr lang="en-US" sz="1600" dirty="0">
                <a:solidFill>
                  <a:srgbClr val="403011"/>
                </a:solidFill>
                <a:latin typeface="Brygada 1918" pitchFamily="34" charset="0"/>
                <a:ea typeface="Brygada 1918" pitchFamily="34" charset="-122"/>
                <a:cs typeface="Brygada 1918" pitchFamily="34" charset="-120"/>
              </a:rPr>
              <a:t>Before and during firmware development</a:t>
            </a:r>
            <a:endParaRPr lang="en-US" sz="1600" dirty="0"/>
          </a:p>
        </p:txBody>
      </p:sp>
      <p:sp>
        <p:nvSpPr>
          <p:cNvPr id="14" name="Text 10"/>
          <p:cNvSpPr/>
          <p:nvPr/>
        </p:nvSpPr>
        <p:spPr>
          <a:xfrm>
            <a:off x="724733" y="6378059"/>
            <a:ext cx="6337935" cy="316825"/>
          </a:xfrm>
          <a:prstGeom prst="rect">
            <a:avLst/>
          </a:prstGeom>
          <a:noFill/>
          <a:ln/>
        </p:spPr>
        <p:txBody>
          <a:bodyPr wrap="none" lIns="0" tIns="0" rIns="0" bIns="0" rtlCol="0" anchor="t"/>
          <a:lstStyle/>
          <a:p>
            <a:pPr marL="0" indent="0" algn="l">
              <a:lnSpc>
                <a:spcPts val="2450"/>
              </a:lnSpc>
              <a:buNone/>
            </a:pPr>
            <a:r>
              <a:rPr lang="en-US" sz="1600" dirty="0">
                <a:solidFill>
                  <a:srgbClr val="403011"/>
                </a:solidFill>
                <a:latin typeface="Brygada 1918" pitchFamily="34" charset="0"/>
                <a:ea typeface="Brygada 1918" pitchFamily="34" charset="-122"/>
                <a:cs typeface="Brygada 1918" pitchFamily="34" charset="-120"/>
              </a:rPr>
              <a:t>Low-level activity with development team</a:t>
            </a:r>
            <a:endParaRPr lang="en-US" sz="1600" dirty="0"/>
          </a:p>
        </p:txBody>
      </p:sp>
      <p:sp>
        <p:nvSpPr>
          <p:cNvPr id="15" name="Text 11"/>
          <p:cNvSpPr/>
          <p:nvPr/>
        </p:nvSpPr>
        <p:spPr>
          <a:xfrm>
            <a:off x="724733" y="6865025"/>
            <a:ext cx="6337935" cy="316825"/>
          </a:xfrm>
          <a:prstGeom prst="rect">
            <a:avLst/>
          </a:prstGeom>
          <a:noFill/>
          <a:ln/>
        </p:spPr>
        <p:txBody>
          <a:bodyPr wrap="none" lIns="0" tIns="0" rIns="0" bIns="0" rtlCol="0" anchor="t"/>
          <a:lstStyle/>
          <a:p>
            <a:pPr marL="0" indent="0" algn="l">
              <a:lnSpc>
                <a:spcPts val="2450"/>
              </a:lnSpc>
              <a:buNone/>
            </a:pPr>
            <a:r>
              <a:rPr lang="en-US" sz="1600" dirty="0">
                <a:solidFill>
                  <a:srgbClr val="403011"/>
                </a:solidFill>
                <a:latin typeface="Brygada 1918" pitchFamily="34" charset="0"/>
                <a:ea typeface="Brygada 1918" pitchFamily="34" charset="-122"/>
                <a:cs typeface="Brygada 1918" pitchFamily="34" charset="-120"/>
              </a:rPr>
              <a:t>Prevention-focused</a:t>
            </a:r>
            <a:endParaRPr lang="en-US" sz="1600" dirty="0"/>
          </a:p>
        </p:txBody>
      </p:sp>
      <p:sp>
        <p:nvSpPr>
          <p:cNvPr id="16" name="Text 12"/>
          <p:cNvSpPr/>
          <p:nvPr/>
        </p:nvSpPr>
        <p:spPr>
          <a:xfrm>
            <a:off x="7575352" y="5378648"/>
            <a:ext cx="2588419" cy="323493"/>
          </a:xfrm>
          <a:prstGeom prst="rect">
            <a:avLst/>
          </a:prstGeom>
          <a:noFill/>
          <a:ln/>
        </p:spPr>
        <p:txBody>
          <a:bodyPr wrap="none" lIns="0" tIns="0" rIns="0" bIns="0" rtlCol="0" anchor="t"/>
          <a:lstStyle/>
          <a:p>
            <a:pPr marL="0" indent="0" algn="l">
              <a:lnSpc>
                <a:spcPts val="2500"/>
              </a:lnSpc>
              <a:buNone/>
            </a:pPr>
            <a:r>
              <a:rPr lang="en-US" sz="2000" dirty="0">
                <a:solidFill>
                  <a:srgbClr val="403011"/>
                </a:solidFill>
                <a:latin typeface="Brygada 1918 Semi Bold" pitchFamily="34" charset="0"/>
                <a:ea typeface="Brygada 1918 Semi Bold" pitchFamily="34" charset="-122"/>
                <a:cs typeface="Brygada 1918 Semi Bold" pitchFamily="34" charset="-120"/>
              </a:rPr>
              <a:t>Validation Timing</a:t>
            </a:r>
            <a:endParaRPr lang="en-US" sz="2000" dirty="0"/>
          </a:p>
        </p:txBody>
      </p:sp>
      <p:sp>
        <p:nvSpPr>
          <p:cNvPr id="17" name="Text 13"/>
          <p:cNvSpPr/>
          <p:nvPr/>
        </p:nvSpPr>
        <p:spPr>
          <a:xfrm>
            <a:off x="7575352" y="5891093"/>
            <a:ext cx="6337935" cy="316825"/>
          </a:xfrm>
          <a:prstGeom prst="rect">
            <a:avLst/>
          </a:prstGeom>
          <a:noFill/>
          <a:ln/>
        </p:spPr>
        <p:txBody>
          <a:bodyPr wrap="none" lIns="0" tIns="0" rIns="0" bIns="0" rtlCol="0" anchor="t"/>
          <a:lstStyle/>
          <a:p>
            <a:pPr marL="0" indent="0" algn="l">
              <a:lnSpc>
                <a:spcPts val="2450"/>
              </a:lnSpc>
              <a:buNone/>
            </a:pPr>
            <a:r>
              <a:rPr lang="en-US" sz="1600" dirty="0">
                <a:solidFill>
                  <a:srgbClr val="403011"/>
                </a:solidFill>
                <a:latin typeface="Brygada 1918" pitchFamily="34" charset="0"/>
                <a:ea typeface="Brygada 1918" pitchFamily="34" charset="-122"/>
                <a:cs typeface="Brygada 1918" pitchFamily="34" charset="-120"/>
              </a:rPr>
              <a:t>After hardware-firmware integration</a:t>
            </a:r>
            <a:endParaRPr lang="en-US" sz="1600" dirty="0"/>
          </a:p>
        </p:txBody>
      </p:sp>
      <p:sp>
        <p:nvSpPr>
          <p:cNvPr id="18" name="Text 14"/>
          <p:cNvSpPr/>
          <p:nvPr/>
        </p:nvSpPr>
        <p:spPr>
          <a:xfrm>
            <a:off x="7575352" y="6378059"/>
            <a:ext cx="6337935" cy="316825"/>
          </a:xfrm>
          <a:prstGeom prst="rect">
            <a:avLst/>
          </a:prstGeom>
          <a:noFill/>
          <a:ln/>
        </p:spPr>
        <p:txBody>
          <a:bodyPr wrap="none" lIns="0" tIns="0" rIns="0" bIns="0" rtlCol="0" anchor="t"/>
          <a:lstStyle/>
          <a:p>
            <a:pPr marL="0" indent="0" algn="l">
              <a:lnSpc>
                <a:spcPts val="2450"/>
              </a:lnSpc>
              <a:buNone/>
            </a:pPr>
            <a:r>
              <a:rPr lang="en-US" sz="1600" dirty="0">
                <a:solidFill>
                  <a:srgbClr val="403011"/>
                </a:solidFill>
                <a:latin typeface="Brygada 1918" pitchFamily="34" charset="0"/>
                <a:ea typeface="Brygada 1918" pitchFamily="34" charset="-122"/>
                <a:cs typeface="Brygada 1918" pitchFamily="34" charset="-120"/>
              </a:rPr>
              <a:t>High-level activity requiring stakeholder approval</a:t>
            </a:r>
            <a:endParaRPr lang="en-US" sz="1600" dirty="0"/>
          </a:p>
        </p:txBody>
      </p:sp>
      <p:sp>
        <p:nvSpPr>
          <p:cNvPr id="19" name="Text 15"/>
          <p:cNvSpPr/>
          <p:nvPr/>
        </p:nvSpPr>
        <p:spPr>
          <a:xfrm>
            <a:off x="7575352" y="6865025"/>
            <a:ext cx="6337935" cy="316825"/>
          </a:xfrm>
          <a:prstGeom prst="rect">
            <a:avLst/>
          </a:prstGeom>
          <a:noFill/>
          <a:ln/>
        </p:spPr>
        <p:txBody>
          <a:bodyPr wrap="none" lIns="0" tIns="0" rIns="0" bIns="0" rtlCol="0" anchor="t"/>
          <a:lstStyle/>
          <a:p>
            <a:pPr marL="0" indent="0" algn="l">
              <a:lnSpc>
                <a:spcPts val="2450"/>
              </a:lnSpc>
              <a:buNone/>
            </a:pPr>
            <a:r>
              <a:rPr lang="en-US" sz="1600" dirty="0">
                <a:solidFill>
                  <a:srgbClr val="403011"/>
                </a:solidFill>
                <a:latin typeface="Brygada 1918" pitchFamily="34" charset="0"/>
                <a:ea typeface="Brygada 1918" pitchFamily="34" charset="-122"/>
                <a:cs typeface="Brygada 1918" pitchFamily="34" charset="-120"/>
              </a:rPr>
              <a:t>Rectification-focused</a:t>
            </a:r>
            <a:endParaRPr lang="en-US" sz="1600" dirty="0"/>
          </a:p>
        </p:txBody>
      </p:sp>
      <p:sp>
        <p:nvSpPr>
          <p:cNvPr id="20" name="Rectangle 19">
            <a:extLst>
              <a:ext uri="{FF2B5EF4-FFF2-40B4-BE49-F238E27FC236}">
                <a16:creationId xmlns:a16="http://schemas.microsoft.com/office/drawing/2014/main" id="{37ABE8F4-4FAB-1D95-E53A-2E36D6418973}"/>
              </a:ext>
            </a:extLst>
          </p:cNvPr>
          <p:cNvSpPr/>
          <p:nvPr/>
        </p:nvSpPr>
        <p:spPr>
          <a:xfrm>
            <a:off x="12812889" y="7778044"/>
            <a:ext cx="1817511" cy="35926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501968" y="1651873"/>
            <a:ext cx="8140065" cy="896541"/>
          </a:xfrm>
          <a:prstGeom prst="rect">
            <a:avLst/>
          </a:prstGeom>
          <a:noFill/>
          <a:ln/>
        </p:spPr>
        <p:txBody>
          <a:bodyPr wrap="square" lIns="0" tIns="0" rIns="0" bIns="0" rtlCol="0" anchor="t"/>
          <a:lstStyle/>
          <a:p>
            <a:pPr marL="0" indent="0" algn="l">
              <a:lnSpc>
                <a:spcPts val="3500"/>
              </a:lnSpc>
              <a:buNone/>
            </a:pPr>
            <a:r>
              <a:rPr lang="en-US" sz="2800" dirty="0">
                <a:solidFill>
                  <a:srgbClr val="403011"/>
                </a:solidFill>
                <a:latin typeface="Brygada 1918 Semi Bold" pitchFamily="34" charset="0"/>
                <a:ea typeface="Brygada 1918 Semi Bold" pitchFamily="34" charset="-122"/>
                <a:cs typeface="Brygada 1918 Semi Bold" pitchFamily="34" charset="-120"/>
              </a:rPr>
              <a:t>Conclusion: The Power of V&amp;V in Embedded Systems</a:t>
            </a:r>
            <a:endParaRPr lang="en-US" sz="2800" dirty="0"/>
          </a:p>
        </p:txBody>
      </p:sp>
      <p:sp>
        <p:nvSpPr>
          <p:cNvPr id="4" name="Text 1"/>
          <p:cNvSpPr/>
          <p:nvPr/>
        </p:nvSpPr>
        <p:spPr>
          <a:xfrm>
            <a:off x="501968" y="2684383"/>
            <a:ext cx="8140065" cy="374571"/>
          </a:xfrm>
          <a:prstGeom prst="rect">
            <a:avLst/>
          </a:prstGeom>
          <a:noFill/>
          <a:ln/>
        </p:spPr>
        <p:txBody>
          <a:bodyPr wrap="square" lIns="0" tIns="0" rIns="0" bIns="0" rtlCol="0" anchor="t"/>
          <a:lstStyle/>
          <a:p>
            <a:pPr marL="0" indent="0" algn="l">
              <a:lnSpc>
                <a:spcPts val="1450"/>
              </a:lnSpc>
              <a:buNone/>
            </a:pPr>
            <a:r>
              <a:rPr lang="en-US" sz="1100" dirty="0">
                <a:solidFill>
                  <a:srgbClr val="403011"/>
                </a:solidFill>
                <a:latin typeface="Brygada 1918" pitchFamily="34" charset="0"/>
                <a:ea typeface="Brygada 1918" pitchFamily="34" charset="-122"/>
                <a:cs typeface="Brygada 1918" pitchFamily="34" charset="-120"/>
              </a:rPr>
              <a:t>Verification and Validation are the twin pillars of quality in embedded systems, ensuring not just functionality, but robust performance and reliability in diverse conditions.</a:t>
            </a:r>
            <a:endParaRPr lang="en-US" sz="1100" dirty="0"/>
          </a:p>
        </p:txBody>
      </p:sp>
      <p:sp>
        <p:nvSpPr>
          <p:cNvPr id="5" name="Shape 2"/>
          <p:cNvSpPr/>
          <p:nvPr/>
        </p:nvSpPr>
        <p:spPr>
          <a:xfrm>
            <a:off x="501968" y="3160871"/>
            <a:ext cx="4024670" cy="1663065"/>
          </a:xfrm>
          <a:prstGeom prst="roundRect">
            <a:avLst>
              <a:gd name="adj" fmla="val 12936"/>
            </a:avLst>
          </a:prstGeom>
          <a:solidFill>
            <a:srgbClr val="626C3B"/>
          </a:solidFill>
          <a:ln w="7620">
            <a:solidFill>
              <a:srgbClr val="626C3B"/>
            </a:solidFill>
            <a:prstDash val="solid"/>
          </a:ln>
        </p:spPr>
        <p:txBody>
          <a:bodyPr/>
          <a:lstStyle/>
          <a:p>
            <a:endParaRPr/>
          </a:p>
        </p:txBody>
      </p:sp>
      <p:sp>
        <p:nvSpPr>
          <p:cNvPr id="6" name="Shape 3"/>
          <p:cNvSpPr/>
          <p:nvPr/>
        </p:nvSpPr>
        <p:spPr>
          <a:xfrm>
            <a:off x="652939" y="3311843"/>
            <a:ext cx="430173" cy="430173"/>
          </a:xfrm>
          <a:prstGeom prst="roundRect">
            <a:avLst>
              <a:gd name="adj" fmla="val 21254439"/>
            </a:avLst>
          </a:prstGeom>
          <a:solidFill>
            <a:srgbClr val="626C3B"/>
          </a:solidFill>
          <a:ln/>
        </p:spPr>
        <p:txBody>
          <a:bodyPr/>
          <a:lstStyle/>
          <a:p>
            <a:endParaRPr/>
          </a:p>
        </p:txBody>
      </p:sp>
      <p:pic>
        <p:nvPicPr>
          <p:cNvPr id="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168" y="3430072"/>
            <a:ext cx="193596" cy="193596"/>
          </a:xfrm>
          <a:prstGeom prst="rect">
            <a:avLst/>
          </a:prstGeom>
        </p:spPr>
      </p:pic>
      <p:sp>
        <p:nvSpPr>
          <p:cNvPr id="8" name="Text 4"/>
          <p:cNvSpPr/>
          <p:nvPr/>
        </p:nvSpPr>
        <p:spPr>
          <a:xfrm>
            <a:off x="652939" y="3832622"/>
            <a:ext cx="1792843" cy="224076"/>
          </a:xfrm>
          <a:prstGeom prst="rect">
            <a:avLst/>
          </a:prstGeom>
          <a:noFill/>
          <a:ln/>
        </p:spPr>
        <p:txBody>
          <a:bodyPr wrap="none" lIns="0" tIns="0" rIns="0" bIns="0" rtlCol="0" anchor="t"/>
          <a:lstStyle/>
          <a:p>
            <a:pPr marL="0" indent="0" algn="l">
              <a:lnSpc>
                <a:spcPts val="1750"/>
              </a:lnSpc>
              <a:buNone/>
            </a:pPr>
            <a:r>
              <a:rPr lang="en-US" sz="1400" dirty="0">
                <a:solidFill>
                  <a:srgbClr val="FFFFFF"/>
                </a:solidFill>
                <a:latin typeface="Brygada 1918 Semi Bold" pitchFamily="34" charset="0"/>
                <a:ea typeface="Brygada 1918 Semi Bold" pitchFamily="34" charset="-122"/>
                <a:cs typeface="Brygada 1918 Semi Bold" pitchFamily="34" charset="-120"/>
              </a:rPr>
              <a:t>Build It Right</a:t>
            </a:r>
            <a:endParaRPr lang="en-US" sz="1400" dirty="0"/>
          </a:p>
        </p:txBody>
      </p:sp>
      <p:sp>
        <p:nvSpPr>
          <p:cNvPr id="9" name="Text 5"/>
          <p:cNvSpPr/>
          <p:nvPr/>
        </p:nvSpPr>
        <p:spPr>
          <a:xfrm>
            <a:off x="652939" y="4111109"/>
            <a:ext cx="3722727" cy="561856"/>
          </a:xfrm>
          <a:prstGeom prst="rect">
            <a:avLst/>
          </a:prstGeom>
          <a:noFill/>
          <a:ln/>
        </p:spPr>
        <p:txBody>
          <a:bodyPr wrap="square" lIns="0" tIns="0" rIns="0" bIns="0" rtlCol="0" anchor="t"/>
          <a:lstStyle/>
          <a:p>
            <a:pPr marL="0" indent="0" algn="l">
              <a:lnSpc>
                <a:spcPts val="1450"/>
              </a:lnSpc>
              <a:buNone/>
            </a:pPr>
            <a:r>
              <a:rPr lang="en-US" sz="1100" b="1" dirty="0">
                <a:solidFill>
                  <a:srgbClr val="FFFFFF"/>
                </a:solidFill>
                <a:latin typeface="Brygada 1918" pitchFamily="34" charset="0"/>
                <a:ea typeface="Brygada 1918" pitchFamily="34" charset="-122"/>
                <a:cs typeface="Brygada 1918" pitchFamily="34" charset="-120"/>
              </a:rPr>
              <a:t>Verification</a:t>
            </a:r>
            <a:r>
              <a:rPr lang="en-US" sz="1100" dirty="0">
                <a:solidFill>
                  <a:srgbClr val="FFFFFF"/>
                </a:solidFill>
                <a:latin typeface="Brygada 1918" pitchFamily="34" charset="0"/>
                <a:ea typeface="Brygada 1918" pitchFamily="34" charset="-122"/>
                <a:cs typeface="Brygada 1918" pitchFamily="34" charset="-120"/>
              </a:rPr>
              <a:t> ensures firmware is developed correctly according to specifications and best practices, preventing issues early in the development lifecycle.</a:t>
            </a:r>
            <a:endParaRPr lang="en-US" sz="1100" dirty="0"/>
          </a:p>
        </p:txBody>
      </p:sp>
      <p:sp>
        <p:nvSpPr>
          <p:cNvPr id="10" name="Shape 6"/>
          <p:cNvSpPr/>
          <p:nvPr/>
        </p:nvSpPr>
        <p:spPr>
          <a:xfrm>
            <a:off x="4617244" y="3160871"/>
            <a:ext cx="4024789" cy="1663065"/>
          </a:xfrm>
          <a:prstGeom prst="roundRect">
            <a:avLst>
              <a:gd name="adj" fmla="val 12936"/>
            </a:avLst>
          </a:prstGeom>
          <a:solidFill>
            <a:srgbClr val="626C3B"/>
          </a:solidFill>
          <a:ln w="7620">
            <a:solidFill>
              <a:srgbClr val="83792E"/>
            </a:solidFill>
            <a:prstDash val="solid"/>
          </a:ln>
        </p:spPr>
        <p:txBody>
          <a:bodyPr/>
          <a:lstStyle/>
          <a:p>
            <a:endParaRPr/>
          </a:p>
        </p:txBody>
      </p:sp>
      <p:sp>
        <p:nvSpPr>
          <p:cNvPr id="11" name="Shape 7"/>
          <p:cNvSpPr/>
          <p:nvPr/>
        </p:nvSpPr>
        <p:spPr>
          <a:xfrm>
            <a:off x="4768215" y="3311843"/>
            <a:ext cx="430173" cy="430173"/>
          </a:xfrm>
          <a:prstGeom prst="roundRect">
            <a:avLst>
              <a:gd name="adj" fmla="val 21254439"/>
            </a:avLst>
          </a:prstGeom>
          <a:solidFill>
            <a:srgbClr val="83792E"/>
          </a:solidFill>
          <a:ln/>
        </p:spPr>
        <p:txBody>
          <a:bodyPr/>
          <a:lstStyle/>
          <a:p>
            <a:endParaRPr/>
          </a:p>
        </p:txBody>
      </p:sp>
      <p:pic>
        <p:nvPicPr>
          <p:cNvPr id="12"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86444" y="3430072"/>
            <a:ext cx="193596" cy="193596"/>
          </a:xfrm>
          <a:prstGeom prst="rect">
            <a:avLst/>
          </a:prstGeom>
        </p:spPr>
      </p:pic>
      <p:sp>
        <p:nvSpPr>
          <p:cNvPr id="13" name="Text 8"/>
          <p:cNvSpPr/>
          <p:nvPr/>
        </p:nvSpPr>
        <p:spPr>
          <a:xfrm>
            <a:off x="4768215" y="3832622"/>
            <a:ext cx="1881187" cy="224076"/>
          </a:xfrm>
          <a:prstGeom prst="rect">
            <a:avLst/>
          </a:prstGeom>
          <a:noFill/>
          <a:ln/>
        </p:spPr>
        <p:txBody>
          <a:bodyPr wrap="none" lIns="0" tIns="0" rIns="0" bIns="0" rtlCol="0" anchor="t"/>
          <a:lstStyle/>
          <a:p>
            <a:pPr marL="0" indent="0" algn="l">
              <a:lnSpc>
                <a:spcPts val="1750"/>
              </a:lnSpc>
              <a:buNone/>
            </a:pPr>
            <a:r>
              <a:rPr lang="en-US" sz="1400" dirty="0">
                <a:solidFill>
                  <a:srgbClr val="FFFFFF"/>
                </a:solidFill>
                <a:latin typeface="Brygada 1918 Semi Bold" pitchFamily="34" charset="0"/>
                <a:ea typeface="Brygada 1918 Semi Bold" pitchFamily="34" charset="-122"/>
                <a:cs typeface="Brygada 1918 Semi Bold" pitchFamily="34" charset="-120"/>
              </a:rPr>
              <a:t>Build the Right Device</a:t>
            </a:r>
            <a:endParaRPr lang="en-US" sz="1400" dirty="0"/>
          </a:p>
        </p:txBody>
      </p:sp>
      <p:sp>
        <p:nvSpPr>
          <p:cNvPr id="14" name="Text 9"/>
          <p:cNvSpPr/>
          <p:nvPr/>
        </p:nvSpPr>
        <p:spPr>
          <a:xfrm>
            <a:off x="4768215" y="4111109"/>
            <a:ext cx="3722846" cy="561856"/>
          </a:xfrm>
          <a:prstGeom prst="rect">
            <a:avLst/>
          </a:prstGeom>
          <a:noFill/>
          <a:ln/>
        </p:spPr>
        <p:txBody>
          <a:bodyPr wrap="square" lIns="0" tIns="0" rIns="0" bIns="0" rtlCol="0" anchor="t"/>
          <a:lstStyle/>
          <a:p>
            <a:pPr marL="0" indent="0" algn="l">
              <a:lnSpc>
                <a:spcPts val="1450"/>
              </a:lnSpc>
              <a:buNone/>
            </a:pPr>
            <a:r>
              <a:rPr lang="en-US" sz="1100" b="1" dirty="0">
                <a:solidFill>
                  <a:srgbClr val="FFFFFF"/>
                </a:solidFill>
                <a:latin typeface="Brygada 1918" pitchFamily="34" charset="0"/>
                <a:ea typeface="Brygada 1918" pitchFamily="34" charset="-122"/>
                <a:cs typeface="Brygada 1918" pitchFamily="34" charset="-120"/>
              </a:rPr>
              <a:t>Validation</a:t>
            </a:r>
            <a:r>
              <a:rPr lang="en-US" sz="1100" dirty="0">
                <a:solidFill>
                  <a:srgbClr val="FFFFFF"/>
                </a:solidFill>
                <a:latin typeface="Brygada 1918" pitchFamily="34" charset="0"/>
                <a:ea typeface="Brygada 1918" pitchFamily="34" charset="-122"/>
                <a:cs typeface="Brygada 1918" pitchFamily="34" charset="-120"/>
              </a:rPr>
              <a:t> ensures the embedded device works reliably, meets user needs, and performs as expected in real-world conditions.</a:t>
            </a:r>
            <a:endParaRPr lang="en-US" sz="1100" dirty="0"/>
          </a:p>
        </p:txBody>
      </p:sp>
      <p:sp>
        <p:nvSpPr>
          <p:cNvPr id="15" name="Shape 10"/>
          <p:cNvSpPr/>
          <p:nvPr/>
        </p:nvSpPr>
        <p:spPr>
          <a:xfrm>
            <a:off x="501968" y="4914543"/>
            <a:ext cx="4024670" cy="1663065"/>
          </a:xfrm>
          <a:prstGeom prst="roundRect">
            <a:avLst>
              <a:gd name="adj" fmla="val 12936"/>
            </a:avLst>
          </a:prstGeom>
          <a:solidFill>
            <a:srgbClr val="626C3B"/>
          </a:solidFill>
          <a:ln w="7620">
            <a:solidFill>
              <a:srgbClr val="E8AF3B"/>
            </a:solidFill>
            <a:prstDash val="solid"/>
          </a:ln>
        </p:spPr>
        <p:txBody>
          <a:bodyPr/>
          <a:lstStyle/>
          <a:p>
            <a:endParaRPr/>
          </a:p>
        </p:txBody>
      </p:sp>
      <p:sp>
        <p:nvSpPr>
          <p:cNvPr id="16" name="Shape 11"/>
          <p:cNvSpPr/>
          <p:nvPr/>
        </p:nvSpPr>
        <p:spPr>
          <a:xfrm>
            <a:off x="652939" y="5065514"/>
            <a:ext cx="430173" cy="430173"/>
          </a:xfrm>
          <a:prstGeom prst="roundRect">
            <a:avLst>
              <a:gd name="adj" fmla="val 21254439"/>
            </a:avLst>
          </a:prstGeom>
          <a:solidFill>
            <a:srgbClr val="E8AF3B"/>
          </a:solidFill>
          <a:ln/>
        </p:spPr>
        <p:txBody>
          <a:bodyPr/>
          <a:lstStyle/>
          <a:p>
            <a:endParaRPr/>
          </a:p>
        </p:txBody>
      </p:sp>
      <p:pic>
        <p:nvPicPr>
          <p:cNvPr id="17"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1168" y="5183743"/>
            <a:ext cx="193596" cy="193596"/>
          </a:xfrm>
          <a:prstGeom prst="rect">
            <a:avLst/>
          </a:prstGeom>
        </p:spPr>
      </p:pic>
      <p:sp>
        <p:nvSpPr>
          <p:cNvPr id="18" name="Text 12"/>
          <p:cNvSpPr/>
          <p:nvPr/>
        </p:nvSpPr>
        <p:spPr>
          <a:xfrm>
            <a:off x="652939" y="5586293"/>
            <a:ext cx="3123367" cy="224076"/>
          </a:xfrm>
          <a:prstGeom prst="rect">
            <a:avLst/>
          </a:prstGeom>
          <a:noFill/>
          <a:ln/>
        </p:spPr>
        <p:txBody>
          <a:bodyPr wrap="none" lIns="0" tIns="0" rIns="0" bIns="0" rtlCol="0" anchor="t"/>
          <a:lstStyle/>
          <a:p>
            <a:pPr marL="0" indent="0" algn="l">
              <a:lnSpc>
                <a:spcPts val="1750"/>
              </a:lnSpc>
              <a:buNone/>
            </a:pPr>
            <a:r>
              <a:rPr lang="en-US" sz="1400" dirty="0">
                <a:solidFill>
                  <a:srgbClr val="FFFFFF"/>
                </a:solidFill>
                <a:latin typeface="Brygada 1918 Semi Bold" pitchFamily="34" charset="0"/>
                <a:ea typeface="Brygada 1918 Semi Bold" pitchFamily="34" charset="-122"/>
                <a:cs typeface="Brygada 1918 Semi Bold" pitchFamily="34" charset="-120"/>
              </a:rPr>
              <a:t>Integrated Throughout Development</a:t>
            </a:r>
            <a:endParaRPr lang="en-US" sz="1400" dirty="0"/>
          </a:p>
        </p:txBody>
      </p:sp>
      <p:sp>
        <p:nvSpPr>
          <p:cNvPr id="19" name="Text 13"/>
          <p:cNvSpPr/>
          <p:nvPr/>
        </p:nvSpPr>
        <p:spPr>
          <a:xfrm>
            <a:off x="652939" y="5864781"/>
            <a:ext cx="3722727" cy="561856"/>
          </a:xfrm>
          <a:prstGeom prst="rect">
            <a:avLst/>
          </a:prstGeom>
          <a:noFill/>
          <a:ln/>
        </p:spPr>
        <p:txBody>
          <a:bodyPr wrap="square" lIns="0" tIns="0" rIns="0" bIns="0" rtlCol="0" anchor="t"/>
          <a:lstStyle/>
          <a:p>
            <a:pPr marL="0" indent="0" algn="l">
              <a:lnSpc>
                <a:spcPts val="1450"/>
              </a:lnSpc>
              <a:buNone/>
            </a:pPr>
            <a:r>
              <a:rPr lang="en-US" sz="1100" dirty="0">
                <a:solidFill>
                  <a:srgbClr val="FFFFFF"/>
                </a:solidFill>
                <a:latin typeface="Brygada 1918" pitchFamily="34" charset="0"/>
                <a:ea typeface="Brygada 1918" pitchFamily="34" charset="-122"/>
                <a:cs typeface="Brygada 1918" pitchFamily="34" charset="-120"/>
              </a:rPr>
              <a:t>Both processes are essential, spanning from initial design and specification through hardware integration and final deployment.</a:t>
            </a:r>
            <a:endParaRPr lang="en-US" sz="1100" dirty="0"/>
          </a:p>
        </p:txBody>
      </p:sp>
      <p:sp>
        <p:nvSpPr>
          <p:cNvPr id="20" name="Shape 14"/>
          <p:cNvSpPr/>
          <p:nvPr/>
        </p:nvSpPr>
        <p:spPr>
          <a:xfrm>
            <a:off x="4617244" y="4914543"/>
            <a:ext cx="4024789" cy="1663065"/>
          </a:xfrm>
          <a:prstGeom prst="roundRect">
            <a:avLst>
              <a:gd name="adj" fmla="val 12936"/>
            </a:avLst>
          </a:prstGeom>
          <a:solidFill>
            <a:srgbClr val="626C3B"/>
          </a:solidFill>
          <a:ln w="7620">
            <a:solidFill>
              <a:srgbClr val="CC914D"/>
            </a:solidFill>
            <a:prstDash val="solid"/>
          </a:ln>
        </p:spPr>
        <p:txBody>
          <a:bodyPr/>
          <a:lstStyle/>
          <a:p>
            <a:endParaRPr/>
          </a:p>
        </p:txBody>
      </p:sp>
      <p:sp>
        <p:nvSpPr>
          <p:cNvPr id="21" name="Shape 15"/>
          <p:cNvSpPr/>
          <p:nvPr/>
        </p:nvSpPr>
        <p:spPr>
          <a:xfrm>
            <a:off x="4768215" y="5065514"/>
            <a:ext cx="430173" cy="430173"/>
          </a:xfrm>
          <a:prstGeom prst="roundRect">
            <a:avLst>
              <a:gd name="adj" fmla="val 21254439"/>
            </a:avLst>
          </a:prstGeom>
          <a:solidFill>
            <a:srgbClr val="CC914D"/>
          </a:solidFill>
          <a:ln/>
        </p:spPr>
        <p:txBody>
          <a:bodyPr/>
          <a:lstStyle/>
          <a:p>
            <a:endParaRPr/>
          </a:p>
        </p:txBody>
      </p:sp>
      <p:pic>
        <p:nvPicPr>
          <p:cNvPr id="22"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86444" y="5183743"/>
            <a:ext cx="193596" cy="193596"/>
          </a:xfrm>
          <a:prstGeom prst="rect">
            <a:avLst/>
          </a:prstGeom>
        </p:spPr>
      </p:pic>
      <p:sp>
        <p:nvSpPr>
          <p:cNvPr id="23" name="Text 16"/>
          <p:cNvSpPr/>
          <p:nvPr/>
        </p:nvSpPr>
        <p:spPr>
          <a:xfrm>
            <a:off x="4768215" y="5586293"/>
            <a:ext cx="1792843" cy="224076"/>
          </a:xfrm>
          <a:prstGeom prst="rect">
            <a:avLst/>
          </a:prstGeom>
          <a:noFill/>
          <a:ln/>
        </p:spPr>
        <p:txBody>
          <a:bodyPr wrap="none" lIns="0" tIns="0" rIns="0" bIns="0" rtlCol="0" anchor="t"/>
          <a:lstStyle/>
          <a:p>
            <a:pPr marL="0" indent="0" algn="l">
              <a:lnSpc>
                <a:spcPts val="1750"/>
              </a:lnSpc>
              <a:buNone/>
            </a:pPr>
            <a:r>
              <a:rPr lang="en-US" sz="1400" dirty="0">
                <a:solidFill>
                  <a:srgbClr val="FFFFFF"/>
                </a:solidFill>
                <a:latin typeface="Brygada 1918 Semi Bold" pitchFamily="34" charset="0"/>
                <a:ea typeface="Brygada 1918 Semi Bold" pitchFamily="34" charset="-122"/>
                <a:cs typeface="Brygada 1918 Semi Bold" pitchFamily="34" charset="-120"/>
              </a:rPr>
              <a:t>Achieve Reliability</a:t>
            </a:r>
            <a:endParaRPr lang="en-US" sz="1400" dirty="0"/>
          </a:p>
        </p:txBody>
      </p:sp>
      <p:sp>
        <p:nvSpPr>
          <p:cNvPr id="24" name="Text 17"/>
          <p:cNvSpPr/>
          <p:nvPr/>
        </p:nvSpPr>
        <p:spPr>
          <a:xfrm>
            <a:off x="4768215" y="5864781"/>
            <a:ext cx="3722846" cy="561856"/>
          </a:xfrm>
          <a:prstGeom prst="rect">
            <a:avLst/>
          </a:prstGeom>
          <a:noFill/>
          <a:ln/>
        </p:spPr>
        <p:txBody>
          <a:bodyPr wrap="square" lIns="0" tIns="0" rIns="0" bIns="0" rtlCol="0" anchor="t"/>
          <a:lstStyle/>
          <a:p>
            <a:pPr marL="0" indent="0" algn="l">
              <a:lnSpc>
                <a:spcPts val="1450"/>
              </a:lnSpc>
              <a:buNone/>
            </a:pPr>
            <a:r>
              <a:rPr lang="en-US" sz="1100" dirty="0">
                <a:solidFill>
                  <a:srgbClr val="FFFFFF"/>
                </a:solidFill>
                <a:latin typeface="Brygada 1918" pitchFamily="34" charset="0"/>
                <a:ea typeface="Brygada 1918" pitchFamily="34" charset="-122"/>
                <a:cs typeface="Brygada 1918" pitchFamily="34" charset="-120"/>
              </a:rPr>
              <a:t>Embrace V&amp;V to deliver robust, reliable embedded systems that perform consistently, even in harsh environments.</a:t>
            </a:r>
            <a:endParaRPr lang="en-US" sz="11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2617946"/>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403011"/>
                </a:solidFill>
                <a:latin typeface="Brygada 1918 Semi Bold" pitchFamily="34" charset="0"/>
                <a:ea typeface="Brygada 1918 Semi Bold" pitchFamily="34" charset="-122"/>
                <a:cs typeface="Brygada 1918 Semi Bold" pitchFamily="34" charset="-120"/>
              </a:rPr>
              <a:t>Thank You!</a:t>
            </a:r>
            <a:endParaRPr lang="en-US" sz="4450" dirty="0"/>
          </a:p>
        </p:txBody>
      </p:sp>
      <p:sp>
        <p:nvSpPr>
          <p:cNvPr id="4" name="Shape 1"/>
          <p:cNvSpPr/>
          <p:nvPr/>
        </p:nvSpPr>
        <p:spPr>
          <a:xfrm>
            <a:off x="793790" y="3666887"/>
            <a:ext cx="7556421" cy="1326713"/>
          </a:xfrm>
          <a:prstGeom prst="roundRect">
            <a:avLst>
              <a:gd name="adj" fmla="val 25645"/>
            </a:avLst>
          </a:prstGeom>
          <a:solidFill>
            <a:srgbClr val="DFE4CE"/>
          </a:solidFill>
          <a:ln/>
        </p:spPr>
        <p:txBody>
          <a:bodyPr/>
          <a:lstStyle/>
          <a:p>
            <a:endParaRPr/>
          </a:p>
        </p:txBody>
      </p:sp>
      <p:pic>
        <p:nvPicPr>
          <p:cNvPr id="5" name="Image 1" descr="preencoded.png"/>
          <p:cNvPicPr>
            <a:picLocks noChangeAspect="1"/>
          </p:cNvPicPr>
          <p:nvPr/>
        </p:nvPicPr>
        <p:blipFill>
          <a:blip r:embed="rId4"/>
          <a:stretch>
            <a:fillRect/>
          </a:stretch>
        </p:blipFill>
        <p:spPr>
          <a:xfrm>
            <a:off x="1020604" y="4003358"/>
            <a:ext cx="283488" cy="226814"/>
          </a:xfrm>
          <a:prstGeom prst="rect">
            <a:avLst/>
          </a:prstGeom>
        </p:spPr>
      </p:pic>
      <p:sp>
        <p:nvSpPr>
          <p:cNvPr id="6" name="Text 2"/>
          <p:cNvSpPr/>
          <p:nvPr/>
        </p:nvSpPr>
        <p:spPr>
          <a:xfrm>
            <a:off x="1530906" y="3950375"/>
            <a:ext cx="6592491" cy="725805"/>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Brygada 1918" pitchFamily="34" charset="0"/>
                <a:ea typeface="Brygada 1918" pitchFamily="34" charset="-122"/>
                <a:cs typeface="Brygada 1918" pitchFamily="34" charset="-120"/>
              </a:rPr>
              <a:t>V&amp;V , together ensure software excellence and inspire a future of innovation.</a:t>
            </a:r>
            <a:endParaRPr lang="en-US" sz="1750" dirty="0"/>
          </a:p>
        </p:txBody>
      </p:sp>
      <p:sp>
        <p:nvSpPr>
          <p:cNvPr id="7" name="Text 3"/>
          <p:cNvSpPr/>
          <p:nvPr/>
        </p:nvSpPr>
        <p:spPr>
          <a:xfrm>
            <a:off x="793790" y="5248751"/>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1887855" y="463510"/>
            <a:ext cx="5224939" cy="491490"/>
          </a:xfrm>
          <a:prstGeom prst="rect">
            <a:avLst/>
          </a:prstGeom>
          <a:noFill/>
          <a:ln/>
        </p:spPr>
        <p:txBody>
          <a:bodyPr wrap="none" lIns="0" tIns="0" rIns="0" bIns="0" rtlCol="0" anchor="t"/>
          <a:lstStyle/>
          <a:p>
            <a:pPr marL="0" indent="0" algn="l">
              <a:lnSpc>
                <a:spcPts val="3850"/>
              </a:lnSpc>
              <a:buNone/>
            </a:pPr>
            <a:r>
              <a:rPr lang="en-US" sz="3050" dirty="0">
                <a:solidFill>
                  <a:srgbClr val="403011"/>
                </a:solidFill>
                <a:latin typeface="Brygada 1918 Semi Bold" pitchFamily="34" charset="0"/>
                <a:ea typeface="Brygada 1918 Semi Bold" pitchFamily="34" charset="-122"/>
                <a:cs typeface="Brygada 1918 Semi Bold" pitchFamily="34" charset="-120"/>
              </a:rPr>
              <a:t>The SDLC Testing Hierarchy</a:t>
            </a:r>
            <a:endParaRPr lang="en-US" sz="3050" dirty="0"/>
          </a:p>
        </p:txBody>
      </p:sp>
      <p:pic>
        <p:nvPicPr>
          <p:cNvPr id="3" name="Image 0" descr="preencoded.png"/>
          <p:cNvPicPr>
            <a:picLocks noChangeAspect="1"/>
          </p:cNvPicPr>
          <p:nvPr/>
        </p:nvPicPr>
        <p:blipFill>
          <a:blip r:embed="rId3"/>
          <a:stretch>
            <a:fillRect/>
          </a:stretch>
        </p:blipFill>
        <p:spPr>
          <a:xfrm>
            <a:off x="2063353" y="1173123"/>
            <a:ext cx="10679192" cy="6044208"/>
          </a:xfrm>
          <a:prstGeom prst="rect">
            <a:avLst/>
          </a:prstGeom>
        </p:spPr>
      </p:pic>
      <p:sp>
        <p:nvSpPr>
          <p:cNvPr id="4" name="Text 1"/>
          <p:cNvSpPr/>
          <p:nvPr/>
        </p:nvSpPr>
        <p:spPr>
          <a:xfrm>
            <a:off x="8743349" y="2345216"/>
            <a:ext cx="2442258" cy="305282"/>
          </a:xfrm>
          <a:prstGeom prst="rect">
            <a:avLst/>
          </a:prstGeom>
          <a:noFill/>
          <a:ln/>
        </p:spPr>
        <p:txBody>
          <a:bodyPr wrap="none" lIns="0" tIns="0" rIns="0" bIns="0" rtlCol="0" anchor="t"/>
          <a:lstStyle/>
          <a:p>
            <a:pPr marL="0" indent="0" algn="l">
              <a:lnSpc>
                <a:spcPts val="2400"/>
              </a:lnSpc>
              <a:buNone/>
            </a:pPr>
            <a:r>
              <a:rPr lang="en-US" sz="1900" dirty="0">
                <a:solidFill>
                  <a:srgbClr val="403011"/>
                </a:solidFill>
                <a:latin typeface="Brygada 1918 Semi Bold" pitchFamily="34" charset="0"/>
                <a:ea typeface="Brygada 1918 Semi Bold" pitchFamily="34" charset="-122"/>
                <a:cs typeface="Brygada 1918 Semi Bold" pitchFamily="34" charset="-120"/>
              </a:rPr>
              <a:t>SDLC</a:t>
            </a:r>
            <a:endParaRPr lang="en-US" sz="1900" dirty="0"/>
          </a:p>
        </p:txBody>
      </p:sp>
      <p:sp>
        <p:nvSpPr>
          <p:cNvPr id="5" name="Text 2"/>
          <p:cNvSpPr/>
          <p:nvPr/>
        </p:nvSpPr>
        <p:spPr>
          <a:xfrm>
            <a:off x="8743349" y="2737335"/>
            <a:ext cx="3744796" cy="206744"/>
          </a:xfrm>
          <a:prstGeom prst="rect">
            <a:avLst/>
          </a:prstGeom>
          <a:noFill/>
          <a:ln/>
        </p:spPr>
        <p:txBody>
          <a:bodyPr wrap="none" lIns="0" tIns="0" rIns="0" bIns="0" rtlCol="0" anchor="t"/>
          <a:lstStyle/>
          <a:p>
            <a:pPr marL="0" indent="0" algn="l">
              <a:lnSpc>
                <a:spcPts val="1600"/>
              </a:lnSpc>
              <a:buNone/>
            </a:pPr>
            <a:r>
              <a:rPr lang="en-US" sz="1500" dirty="0">
                <a:solidFill>
                  <a:srgbClr val="403011"/>
                </a:solidFill>
                <a:latin typeface="Brygada 1918" pitchFamily="34" charset="0"/>
                <a:ea typeface="Brygada 1918" pitchFamily="34" charset="-122"/>
                <a:cs typeface="Brygada 1918" pitchFamily="34" charset="-120"/>
              </a:rPr>
              <a:t>Development lifecycle stages</a:t>
            </a:r>
            <a:endParaRPr lang="en-US" sz="1500" dirty="0"/>
          </a:p>
        </p:txBody>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91887" y="2344538"/>
            <a:ext cx="325635" cy="325634"/>
          </a:xfrm>
          <a:prstGeom prst="rect">
            <a:avLst/>
          </a:prstGeom>
        </p:spPr>
      </p:pic>
      <p:pic>
        <p:nvPicPr>
          <p:cNvPr id="7"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17294" y="3538531"/>
            <a:ext cx="325634" cy="325634"/>
          </a:xfrm>
          <a:prstGeom prst="rect">
            <a:avLst/>
          </a:prstGeom>
        </p:spPr>
      </p:pic>
      <p:sp>
        <p:nvSpPr>
          <p:cNvPr id="8" name="Text 3"/>
          <p:cNvSpPr/>
          <p:nvPr/>
        </p:nvSpPr>
        <p:spPr>
          <a:xfrm>
            <a:off x="3620036" y="3539209"/>
            <a:ext cx="2442257" cy="305282"/>
          </a:xfrm>
          <a:prstGeom prst="rect">
            <a:avLst/>
          </a:prstGeom>
          <a:noFill/>
          <a:ln/>
        </p:spPr>
        <p:txBody>
          <a:bodyPr wrap="none" lIns="0" tIns="0" rIns="0" bIns="0" rtlCol="0" anchor="t"/>
          <a:lstStyle/>
          <a:p>
            <a:pPr marL="0" indent="0" algn="r">
              <a:lnSpc>
                <a:spcPts val="2400"/>
              </a:lnSpc>
              <a:buNone/>
            </a:pPr>
            <a:r>
              <a:rPr lang="en-US" sz="1900" dirty="0">
                <a:solidFill>
                  <a:srgbClr val="403011"/>
                </a:solidFill>
                <a:latin typeface="Brygada 1918 Semi Bold" pitchFamily="34" charset="0"/>
                <a:ea typeface="Brygada 1918 Semi Bold" pitchFamily="34" charset="-122"/>
                <a:cs typeface="Brygada 1918 Semi Bold" pitchFamily="34" charset="-120"/>
              </a:rPr>
              <a:t>Verification</a:t>
            </a:r>
            <a:endParaRPr lang="en-US" sz="1900" dirty="0"/>
          </a:p>
        </p:txBody>
      </p:sp>
      <p:sp>
        <p:nvSpPr>
          <p:cNvPr id="9" name="Text 4"/>
          <p:cNvSpPr/>
          <p:nvPr/>
        </p:nvSpPr>
        <p:spPr>
          <a:xfrm>
            <a:off x="2317499" y="3931327"/>
            <a:ext cx="3744795" cy="206744"/>
          </a:xfrm>
          <a:prstGeom prst="rect">
            <a:avLst/>
          </a:prstGeom>
          <a:noFill/>
          <a:ln/>
        </p:spPr>
        <p:txBody>
          <a:bodyPr wrap="none" lIns="0" tIns="0" rIns="0" bIns="0" rtlCol="0" anchor="t"/>
          <a:lstStyle/>
          <a:p>
            <a:pPr marL="0" indent="0" algn="r">
              <a:lnSpc>
                <a:spcPts val="1600"/>
              </a:lnSpc>
              <a:buNone/>
            </a:pPr>
            <a:r>
              <a:rPr lang="en-US" sz="1500" dirty="0">
                <a:solidFill>
                  <a:srgbClr val="403011"/>
                </a:solidFill>
                <a:latin typeface="Brygada 1918" pitchFamily="34" charset="0"/>
                <a:ea typeface="Brygada 1918" pitchFamily="34" charset="-122"/>
                <a:cs typeface="Brygada 1918" pitchFamily="34" charset="-120"/>
              </a:rPr>
              <a:t>Ensure design correctness</a:t>
            </a:r>
            <a:endParaRPr lang="en-US" sz="1500" dirty="0"/>
          </a:p>
        </p:txBody>
      </p:sp>
      <p:sp>
        <p:nvSpPr>
          <p:cNvPr id="10" name="Text 5"/>
          <p:cNvSpPr/>
          <p:nvPr/>
        </p:nvSpPr>
        <p:spPr>
          <a:xfrm>
            <a:off x="8743349" y="4744056"/>
            <a:ext cx="2442258" cy="305282"/>
          </a:xfrm>
          <a:prstGeom prst="rect">
            <a:avLst/>
          </a:prstGeom>
          <a:noFill/>
          <a:ln/>
        </p:spPr>
        <p:txBody>
          <a:bodyPr wrap="none" lIns="0" tIns="0" rIns="0" bIns="0" rtlCol="0" anchor="t"/>
          <a:lstStyle/>
          <a:p>
            <a:pPr marL="0" indent="0" algn="l">
              <a:lnSpc>
                <a:spcPts val="2400"/>
              </a:lnSpc>
              <a:buNone/>
            </a:pPr>
            <a:r>
              <a:rPr lang="en-US" sz="1900" dirty="0">
                <a:solidFill>
                  <a:srgbClr val="403011"/>
                </a:solidFill>
                <a:latin typeface="Brygada 1918 Semi Bold" pitchFamily="34" charset="0"/>
                <a:ea typeface="Brygada 1918 Semi Bold" pitchFamily="34" charset="-122"/>
                <a:cs typeface="Brygada 1918 Semi Bold" pitchFamily="34" charset="-120"/>
              </a:rPr>
              <a:t>Validation</a:t>
            </a:r>
            <a:endParaRPr lang="en-US" sz="1900" dirty="0"/>
          </a:p>
        </p:txBody>
      </p:sp>
      <p:sp>
        <p:nvSpPr>
          <p:cNvPr id="11" name="Text 6"/>
          <p:cNvSpPr/>
          <p:nvPr/>
        </p:nvSpPr>
        <p:spPr>
          <a:xfrm>
            <a:off x="8743349" y="5136174"/>
            <a:ext cx="3744796" cy="206744"/>
          </a:xfrm>
          <a:prstGeom prst="rect">
            <a:avLst/>
          </a:prstGeom>
          <a:noFill/>
          <a:ln/>
        </p:spPr>
        <p:txBody>
          <a:bodyPr wrap="none" lIns="0" tIns="0" rIns="0" bIns="0" rtlCol="0" anchor="t"/>
          <a:lstStyle/>
          <a:p>
            <a:pPr marL="0" indent="0" algn="l">
              <a:lnSpc>
                <a:spcPts val="1600"/>
              </a:lnSpc>
              <a:buNone/>
            </a:pPr>
            <a:r>
              <a:rPr lang="en-US" sz="1500" dirty="0">
                <a:solidFill>
                  <a:srgbClr val="403011"/>
                </a:solidFill>
                <a:latin typeface="Brygada 1918" pitchFamily="34" charset="0"/>
                <a:ea typeface="Brygada 1918" pitchFamily="34" charset="-122"/>
                <a:cs typeface="Brygada 1918" pitchFamily="34" charset="-120"/>
              </a:rPr>
              <a:t>Testing for requirements fit</a:t>
            </a:r>
            <a:endParaRPr lang="en-US" sz="1500" dirty="0"/>
          </a:p>
        </p:txBody>
      </p:sp>
      <p:sp>
        <p:nvSpPr>
          <p:cNvPr id="12" name="Text 7"/>
          <p:cNvSpPr/>
          <p:nvPr/>
        </p:nvSpPr>
        <p:spPr>
          <a:xfrm>
            <a:off x="8743349" y="5723333"/>
            <a:ext cx="3102516" cy="305282"/>
          </a:xfrm>
          <a:prstGeom prst="rect">
            <a:avLst/>
          </a:prstGeom>
          <a:noFill/>
          <a:ln/>
        </p:spPr>
        <p:txBody>
          <a:bodyPr wrap="none" lIns="0" tIns="0" rIns="0" bIns="0" rtlCol="0" anchor="t"/>
          <a:lstStyle/>
          <a:p>
            <a:pPr marL="0" indent="0" algn="l">
              <a:lnSpc>
                <a:spcPts val="2400"/>
              </a:lnSpc>
              <a:buNone/>
            </a:pPr>
            <a:r>
              <a:rPr lang="en-US" sz="1900" dirty="0">
                <a:solidFill>
                  <a:srgbClr val="403011"/>
                </a:solidFill>
                <a:latin typeface="Brygada 1918 Semi Bold" pitchFamily="34" charset="0"/>
                <a:ea typeface="Brygada 1918 Semi Bold" pitchFamily="34" charset="-122"/>
                <a:cs typeface="Brygada 1918 Semi Bold" pitchFamily="34" charset="-120"/>
              </a:rPr>
              <a:t>Informal vs Formal Testing</a:t>
            </a:r>
            <a:endParaRPr lang="en-US" sz="1900" dirty="0"/>
          </a:p>
        </p:txBody>
      </p:sp>
      <p:pic>
        <p:nvPicPr>
          <p:cNvPr id="13"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91887" y="4732523"/>
            <a:ext cx="325635" cy="325634"/>
          </a:xfrm>
          <a:prstGeom prst="rect">
            <a:avLst/>
          </a:prstGeom>
        </p:spPr>
      </p:pic>
      <p:sp>
        <p:nvSpPr>
          <p:cNvPr id="14" name="Text 8"/>
          <p:cNvSpPr/>
          <p:nvPr/>
        </p:nvSpPr>
        <p:spPr>
          <a:xfrm>
            <a:off x="1887855" y="7339965"/>
            <a:ext cx="10854690" cy="426006"/>
          </a:xfrm>
          <a:prstGeom prst="rect">
            <a:avLst/>
          </a:prstGeom>
          <a:noFill/>
          <a:ln/>
        </p:spPr>
        <p:txBody>
          <a:bodyPr wrap="square" lIns="0" tIns="0" rIns="0" bIns="0" rtlCol="0" anchor="t"/>
          <a:lstStyle/>
          <a:p>
            <a:pPr marL="0" indent="0" algn="l">
              <a:lnSpc>
                <a:spcPts val="1650"/>
              </a:lnSpc>
              <a:buNone/>
            </a:pPr>
            <a:r>
              <a:rPr lang="en-US" sz="1200" dirty="0">
                <a:solidFill>
                  <a:srgbClr val="403011"/>
                </a:solidFill>
                <a:latin typeface="Brygada 1918" pitchFamily="34" charset="0"/>
                <a:ea typeface="Brygada 1918" pitchFamily="34" charset="-122"/>
                <a:cs typeface="Brygada 1918" pitchFamily="34" charset="-120"/>
              </a:rPr>
              <a:t>This diagram outlines the sequential and branching stages of quality assurance within the Software Development Life Cycle (SDLC), emphasizing the distinct roles of verification and validation, and the dual nature of testing.</a:t>
            </a:r>
            <a:endParaRPr lang="en-US" sz="1200" dirty="0"/>
          </a:p>
        </p:txBody>
      </p:sp>
      <p:sp>
        <p:nvSpPr>
          <p:cNvPr id="15" name="Rectangle: Rounded Corners 14">
            <a:extLst>
              <a:ext uri="{FF2B5EF4-FFF2-40B4-BE49-F238E27FC236}">
                <a16:creationId xmlns:a16="http://schemas.microsoft.com/office/drawing/2014/main" id="{DC9FF516-8C47-9022-E444-9D01D915B7EE}"/>
              </a:ext>
            </a:extLst>
          </p:cNvPr>
          <p:cNvSpPr/>
          <p:nvPr/>
        </p:nvSpPr>
        <p:spPr>
          <a:xfrm>
            <a:off x="12835467" y="7765971"/>
            <a:ext cx="1794933" cy="426006"/>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1150620" y="950595"/>
            <a:ext cx="4466987" cy="558403"/>
          </a:xfrm>
          <a:prstGeom prst="rect">
            <a:avLst/>
          </a:prstGeom>
          <a:noFill/>
          <a:ln/>
        </p:spPr>
        <p:txBody>
          <a:bodyPr wrap="none" lIns="0" tIns="0" rIns="0" bIns="0" rtlCol="0" anchor="t"/>
          <a:lstStyle/>
          <a:p>
            <a:pPr marL="0" indent="0" algn="l">
              <a:lnSpc>
                <a:spcPts val="4350"/>
              </a:lnSpc>
              <a:buNone/>
            </a:pPr>
            <a:r>
              <a:rPr lang="en-US" sz="3500" dirty="0">
                <a:solidFill>
                  <a:srgbClr val="403011"/>
                </a:solidFill>
                <a:latin typeface="Brygada 1918 Semi Bold" pitchFamily="34" charset="0"/>
                <a:ea typeface="Brygada 1918 Semi Bold" pitchFamily="34" charset="-122"/>
                <a:cs typeface="Brygada 1918 Semi Bold" pitchFamily="34" charset="-120"/>
              </a:rPr>
              <a:t>What is Verification?</a:t>
            </a:r>
            <a:endParaRPr lang="en-US" sz="3500" dirty="0"/>
          </a:p>
        </p:txBody>
      </p:sp>
      <p:sp>
        <p:nvSpPr>
          <p:cNvPr id="3" name="Text 1"/>
          <p:cNvSpPr/>
          <p:nvPr/>
        </p:nvSpPr>
        <p:spPr>
          <a:xfrm>
            <a:off x="1150620" y="2066092"/>
            <a:ext cx="2233493" cy="279202"/>
          </a:xfrm>
          <a:prstGeom prst="rect">
            <a:avLst/>
          </a:prstGeom>
          <a:noFill/>
          <a:ln/>
        </p:spPr>
        <p:txBody>
          <a:bodyPr wrap="none" lIns="0" tIns="0" rIns="0" bIns="0" rtlCol="0" anchor="t"/>
          <a:lstStyle/>
          <a:p>
            <a:pPr marL="0" indent="0" algn="l">
              <a:lnSpc>
                <a:spcPts val="2150"/>
              </a:lnSpc>
              <a:buNone/>
            </a:pPr>
            <a:r>
              <a:rPr lang="en-US" sz="1750" dirty="0">
                <a:solidFill>
                  <a:srgbClr val="403011"/>
                </a:solidFill>
                <a:latin typeface="Brygada 1918 Semi Bold" pitchFamily="34" charset="0"/>
                <a:ea typeface="Brygada 1918 Semi Bold" pitchFamily="34" charset="-122"/>
                <a:cs typeface="Brygada 1918 Semi Bold" pitchFamily="34" charset="-120"/>
              </a:rPr>
              <a:t>The Process</a:t>
            </a:r>
            <a:endParaRPr lang="en-US" sz="1750" dirty="0"/>
          </a:p>
        </p:txBody>
      </p:sp>
      <p:sp>
        <p:nvSpPr>
          <p:cNvPr id="4" name="Text 2"/>
          <p:cNvSpPr/>
          <p:nvPr/>
        </p:nvSpPr>
        <p:spPr>
          <a:xfrm>
            <a:off x="1150620" y="2486025"/>
            <a:ext cx="7861340" cy="766524"/>
          </a:xfrm>
          <a:prstGeom prst="rect">
            <a:avLst/>
          </a:prstGeom>
          <a:noFill/>
          <a:ln/>
        </p:spPr>
        <p:txBody>
          <a:bodyPr wrap="square" lIns="0" tIns="0" rIns="0" bIns="0" rtlCol="0" anchor="t"/>
          <a:lstStyle/>
          <a:p>
            <a:pPr marL="0" indent="0" algn="l">
              <a:lnSpc>
                <a:spcPts val="2000"/>
              </a:lnSpc>
              <a:buNone/>
            </a:pPr>
            <a:r>
              <a:rPr lang="en-US" sz="1400" dirty="0">
                <a:solidFill>
                  <a:srgbClr val="403011"/>
                </a:solidFill>
                <a:latin typeface="Brygada 1918" pitchFamily="34" charset="0"/>
                <a:ea typeface="Brygada 1918" pitchFamily="34" charset="-122"/>
                <a:cs typeface="Brygada 1918" pitchFamily="34" charset="-120"/>
              </a:rPr>
              <a:t>Verification in embedded systems is the systematic process of ensuring that the </a:t>
            </a:r>
            <a:r>
              <a:rPr lang="en-US" sz="1400" b="1" dirty="0">
                <a:solidFill>
                  <a:srgbClr val="403011"/>
                </a:solidFill>
                <a:latin typeface="Brygada 1918" pitchFamily="34" charset="0"/>
                <a:ea typeface="Brygada 1918" pitchFamily="34" charset="-122"/>
                <a:cs typeface="Brygada 1918" pitchFamily="34" charset="-120"/>
              </a:rPr>
              <a:t>firmware is built correctly according to specifications</a:t>
            </a:r>
            <a:r>
              <a:rPr lang="en-US" sz="1400" dirty="0">
                <a:solidFill>
                  <a:srgbClr val="403011"/>
                </a:solidFill>
                <a:latin typeface="Brygada 1918" pitchFamily="34" charset="0"/>
                <a:ea typeface="Brygada 1918" pitchFamily="34" charset="-122"/>
                <a:cs typeface="Brygada 1918" pitchFamily="34" charset="-120"/>
              </a:rPr>
              <a:t>. It focuses on validating that the software is being developed accurately against its design and requirements.</a:t>
            </a:r>
            <a:endParaRPr lang="en-US" sz="1400" dirty="0"/>
          </a:p>
        </p:txBody>
      </p:sp>
      <p:sp>
        <p:nvSpPr>
          <p:cNvPr id="5" name="Text 3"/>
          <p:cNvSpPr/>
          <p:nvPr/>
        </p:nvSpPr>
        <p:spPr>
          <a:xfrm>
            <a:off x="1150620" y="3379113"/>
            <a:ext cx="7861340" cy="766524"/>
          </a:xfrm>
          <a:prstGeom prst="rect">
            <a:avLst/>
          </a:prstGeom>
          <a:noFill/>
          <a:ln/>
        </p:spPr>
        <p:txBody>
          <a:bodyPr wrap="square" lIns="0" tIns="0" rIns="0" bIns="0" rtlCol="0" anchor="t"/>
          <a:lstStyle/>
          <a:p>
            <a:pPr marL="0" indent="0" algn="l">
              <a:lnSpc>
                <a:spcPts val="2000"/>
              </a:lnSpc>
              <a:buNone/>
            </a:pPr>
            <a:r>
              <a:rPr lang="en-US" sz="1400" dirty="0">
                <a:solidFill>
                  <a:srgbClr val="403011"/>
                </a:solidFill>
                <a:latin typeface="Brygada 1918" pitchFamily="34" charset="0"/>
                <a:ea typeface="Brygada 1918" pitchFamily="34" charset="-122"/>
                <a:cs typeface="Brygada 1918" pitchFamily="34" charset="-120"/>
              </a:rPr>
              <a:t>This includes activities like code reviews, static analysis, design reviews, and hardware-software interface verification. It is performed throughout the firmware development phases and aims to prevent errors before critical hardware integration points.</a:t>
            </a:r>
            <a:endParaRPr lang="en-US" sz="1400" dirty="0"/>
          </a:p>
        </p:txBody>
      </p:sp>
      <p:sp>
        <p:nvSpPr>
          <p:cNvPr id="6" name="Text 4"/>
          <p:cNvSpPr/>
          <p:nvPr/>
        </p:nvSpPr>
        <p:spPr>
          <a:xfrm>
            <a:off x="1150620" y="4272201"/>
            <a:ext cx="7861340" cy="1022033"/>
          </a:xfrm>
          <a:prstGeom prst="rect">
            <a:avLst/>
          </a:prstGeom>
          <a:noFill/>
          <a:ln/>
        </p:spPr>
        <p:txBody>
          <a:bodyPr wrap="square" lIns="0" tIns="0" rIns="0" bIns="0" rtlCol="0" anchor="t"/>
          <a:lstStyle/>
          <a:p>
            <a:pPr marL="0" indent="0" algn="l">
              <a:lnSpc>
                <a:spcPts val="2000"/>
              </a:lnSpc>
              <a:buNone/>
            </a:pPr>
            <a:r>
              <a:rPr lang="en-US" sz="1400" dirty="0">
                <a:solidFill>
                  <a:srgbClr val="403011"/>
                </a:solidFill>
                <a:latin typeface="Brygada 1918" pitchFamily="34" charset="0"/>
                <a:ea typeface="Brygada 1918" pitchFamily="34" charset="-122"/>
                <a:cs typeface="Brygada 1918" pitchFamily="34" charset="-120"/>
              </a:rPr>
              <a:t>Examples: </a:t>
            </a:r>
            <a:endParaRPr lang="en-US" sz="1400" dirty="0"/>
          </a:p>
          <a:p>
            <a:pPr marL="0" indent="0" algn="l">
              <a:lnSpc>
                <a:spcPts val="2000"/>
              </a:lnSpc>
              <a:buNone/>
            </a:pPr>
            <a:r>
              <a:rPr lang="en-US" sz="1400" dirty="0">
                <a:solidFill>
                  <a:srgbClr val="403011"/>
                </a:solidFill>
                <a:latin typeface="Brygada 1918" pitchFamily="34" charset="0"/>
                <a:ea typeface="Brygada 1918" pitchFamily="34" charset="-122"/>
                <a:cs typeface="Brygada 1918" pitchFamily="34" charset="-120"/>
              </a:rPr>
              <a:t>- Code review of interrupt handlers</a:t>
            </a:r>
            <a:endParaRPr lang="en-US" sz="1400" dirty="0"/>
          </a:p>
          <a:p>
            <a:pPr marL="0" indent="0" algn="l">
              <a:lnSpc>
                <a:spcPts val="2000"/>
              </a:lnSpc>
              <a:buNone/>
            </a:pPr>
            <a:r>
              <a:rPr lang="en-US" sz="1400" dirty="0">
                <a:solidFill>
                  <a:srgbClr val="403011"/>
                </a:solidFill>
                <a:latin typeface="Brygada 1918" pitchFamily="34" charset="0"/>
                <a:ea typeface="Brygada 1918" pitchFamily="34" charset="-122"/>
                <a:cs typeface="Brygada 1918" pitchFamily="34" charset="-120"/>
              </a:rPr>
              <a:t>- Verification of timing constraints</a:t>
            </a:r>
            <a:endParaRPr lang="en-US" sz="1400" dirty="0"/>
          </a:p>
          <a:p>
            <a:pPr marL="0" indent="0" algn="l">
              <a:lnSpc>
                <a:spcPts val="2000"/>
              </a:lnSpc>
              <a:buNone/>
            </a:pPr>
            <a:r>
              <a:rPr lang="en-US" sz="1400" dirty="0">
                <a:solidFill>
                  <a:srgbClr val="403011"/>
                </a:solidFill>
                <a:latin typeface="Brygada 1918" pitchFamily="34" charset="0"/>
                <a:ea typeface="Brygada 1918" pitchFamily="34" charset="-122"/>
                <a:cs typeface="Brygada 1918" pitchFamily="34" charset="-120"/>
              </a:rPr>
              <a:t>- Checking register configurations</a:t>
            </a:r>
            <a:endParaRPr lang="en-US" sz="1400" dirty="0"/>
          </a:p>
        </p:txBody>
      </p:sp>
      <p:sp>
        <p:nvSpPr>
          <p:cNvPr id="7" name="Text 5"/>
          <p:cNvSpPr/>
          <p:nvPr/>
        </p:nvSpPr>
        <p:spPr>
          <a:xfrm>
            <a:off x="1150620" y="5434965"/>
            <a:ext cx="2233493" cy="279202"/>
          </a:xfrm>
          <a:prstGeom prst="rect">
            <a:avLst/>
          </a:prstGeom>
          <a:noFill/>
          <a:ln/>
        </p:spPr>
        <p:txBody>
          <a:bodyPr wrap="none" lIns="0" tIns="0" rIns="0" bIns="0" rtlCol="0" anchor="t"/>
          <a:lstStyle/>
          <a:p>
            <a:pPr marL="0" indent="0" algn="l">
              <a:lnSpc>
                <a:spcPts val="2150"/>
              </a:lnSpc>
              <a:buNone/>
            </a:pPr>
            <a:r>
              <a:rPr lang="en-US" sz="1750" dirty="0">
                <a:solidFill>
                  <a:srgbClr val="403011"/>
                </a:solidFill>
                <a:latin typeface="Brygada 1918 Semi Bold" pitchFamily="34" charset="0"/>
                <a:ea typeface="Brygada 1918 Semi Bold" pitchFamily="34" charset="-122"/>
                <a:cs typeface="Brygada 1918 Semi Bold" pitchFamily="34" charset="-120"/>
              </a:rPr>
              <a:t>Key Characteristics</a:t>
            </a:r>
            <a:endParaRPr lang="en-US" sz="1750" dirty="0"/>
          </a:p>
        </p:txBody>
      </p:sp>
      <p:sp>
        <p:nvSpPr>
          <p:cNvPr id="8" name="Text 6"/>
          <p:cNvSpPr/>
          <p:nvPr/>
        </p:nvSpPr>
        <p:spPr>
          <a:xfrm>
            <a:off x="1150620" y="5854898"/>
            <a:ext cx="7861340" cy="1169551"/>
          </a:xfrm>
          <a:prstGeom prst="rect">
            <a:avLst/>
          </a:prstGeom>
          <a:noFill/>
          <a:ln/>
        </p:spPr>
        <p:txBody>
          <a:bodyPr wrap="square" lIns="0" tIns="0" rIns="0" bIns="0" rtlCol="0" anchor="t"/>
          <a:lstStyle/>
          <a:p>
            <a:pPr marL="342900" indent="-342900" algn="l">
              <a:lnSpc>
                <a:spcPts val="2000"/>
              </a:lnSpc>
              <a:buSzPct val="100000"/>
              <a:buChar char="•"/>
            </a:pPr>
            <a:r>
              <a:rPr lang="en-US" sz="1400" dirty="0">
                <a:solidFill>
                  <a:srgbClr val="403011"/>
                </a:solidFill>
                <a:latin typeface="Brygada 1918" pitchFamily="34" charset="0"/>
                <a:ea typeface="Brygada 1918" pitchFamily="34" charset="-122"/>
                <a:cs typeface="Brygada 1918" pitchFamily="34" charset="-120"/>
              </a:rPr>
              <a:t>Performed during firmware development phases</a:t>
            </a:r>
            <a:endParaRPr lang="en-US" sz="1400" dirty="0"/>
          </a:p>
          <a:p>
            <a:pPr marL="342900" indent="-342900" algn="l">
              <a:lnSpc>
                <a:spcPts val="2000"/>
              </a:lnSpc>
              <a:buSzPct val="100000"/>
              <a:buChar char="•"/>
            </a:pPr>
            <a:r>
              <a:rPr lang="en-US" sz="1400" dirty="0">
                <a:solidFill>
                  <a:srgbClr val="403011"/>
                </a:solidFill>
                <a:latin typeface="Brygada 1918" pitchFamily="34" charset="0"/>
                <a:ea typeface="Brygada 1918" pitchFamily="34" charset="-122"/>
                <a:cs typeface="Brygada 1918" pitchFamily="34" charset="-120"/>
              </a:rPr>
              <a:t>Focuses on code quality and design correctness</a:t>
            </a:r>
            <a:endParaRPr lang="en-US" sz="1400" dirty="0"/>
          </a:p>
          <a:p>
            <a:pPr marL="342900" indent="-342900" algn="l">
              <a:lnSpc>
                <a:spcPts val="2000"/>
              </a:lnSpc>
              <a:buSzPct val="100000"/>
              <a:buChar char="•"/>
            </a:pPr>
            <a:r>
              <a:rPr lang="en-US" sz="1400" dirty="0">
                <a:solidFill>
                  <a:srgbClr val="403011"/>
                </a:solidFill>
                <a:latin typeface="Brygada 1918" pitchFamily="34" charset="0"/>
                <a:ea typeface="Brygada 1918" pitchFamily="34" charset="-122"/>
                <a:cs typeface="Brygada 1918" pitchFamily="34" charset="-120"/>
              </a:rPr>
              <a:t>Prevents integration issues before hardware testing</a:t>
            </a:r>
            <a:endParaRPr lang="en-US" sz="1400" dirty="0"/>
          </a:p>
          <a:p>
            <a:pPr marL="342900" indent="-342900" algn="l">
              <a:lnSpc>
                <a:spcPts val="2000"/>
              </a:lnSpc>
              <a:buSzPct val="100000"/>
              <a:buChar char="•"/>
            </a:pPr>
            <a:r>
              <a:rPr lang="en-US" sz="1400" dirty="0">
                <a:solidFill>
                  <a:srgbClr val="403011"/>
                </a:solidFill>
                <a:latin typeface="Brygada 1918" pitchFamily="34" charset="0"/>
                <a:ea typeface="Brygada 1918" pitchFamily="34" charset="-122"/>
                <a:cs typeface="Brygada 1918" pitchFamily="34" charset="-120"/>
              </a:rPr>
              <a:t>Low-level activity (developer/team level)</a:t>
            </a:r>
            <a:endParaRPr lang="en-US" sz="1400" dirty="0"/>
          </a:p>
        </p:txBody>
      </p:sp>
      <p:sp>
        <p:nvSpPr>
          <p:cNvPr id="9" name="Shape 7"/>
          <p:cNvSpPr/>
          <p:nvPr/>
        </p:nvSpPr>
        <p:spPr>
          <a:xfrm>
            <a:off x="9326761" y="1720096"/>
            <a:ext cx="4288988" cy="5558790"/>
          </a:xfrm>
          <a:prstGeom prst="roundRect">
            <a:avLst>
              <a:gd name="adj" fmla="val 9999"/>
            </a:avLst>
          </a:prstGeom>
          <a:solidFill>
            <a:srgbClr val="4967E9"/>
          </a:solidFill>
          <a:ln/>
        </p:spPr>
        <p:txBody>
          <a:bodyPr/>
          <a:lstStyle/>
          <a:p>
            <a:endParaRPr/>
          </a:p>
        </p:txBody>
      </p:sp>
      <p:pic>
        <p:nvPicPr>
          <p:cNvPr id="10" name="Image 0" descr="preencoded.png"/>
          <p:cNvPicPr>
            <a:picLocks noChangeAspect="1"/>
          </p:cNvPicPr>
          <p:nvPr/>
        </p:nvPicPr>
        <p:blipFill>
          <a:blip r:embed="rId3"/>
          <a:stretch>
            <a:fillRect/>
          </a:stretch>
        </p:blipFill>
        <p:spPr>
          <a:xfrm>
            <a:off x="9505355" y="1878330"/>
            <a:ext cx="3931801" cy="5242322"/>
          </a:xfrm>
          <a:prstGeom prst="rect">
            <a:avLst/>
          </a:prstGeom>
        </p:spPr>
      </p:pic>
      <p:sp>
        <p:nvSpPr>
          <p:cNvPr id="11" name="Rectangle 10">
            <a:extLst>
              <a:ext uri="{FF2B5EF4-FFF2-40B4-BE49-F238E27FC236}">
                <a16:creationId xmlns:a16="http://schemas.microsoft.com/office/drawing/2014/main" id="{BFF2EBA7-0323-EBBC-2B67-9E7111F4EE7F}"/>
              </a:ext>
            </a:extLst>
          </p:cNvPr>
          <p:cNvSpPr/>
          <p:nvPr/>
        </p:nvSpPr>
        <p:spPr>
          <a:xfrm>
            <a:off x="12790310" y="7557911"/>
            <a:ext cx="1840089" cy="671689"/>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88658" y="541139"/>
            <a:ext cx="9291042" cy="614958"/>
          </a:xfrm>
          <a:prstGeom prst="rect">
            <a:avLst/>
          </a:prstGeom>
          <a:noFill/>
          <a:ln/>
        </p:spPr>
        <p:txBody>
          <a:bodyPr wrap="none" lIns="0" tIns="0" rIns="0" bIns="0" rtlCol="0" anchor="t"/>
          <a:lstStyle/>
          <a:p>
            <a:pPr marL="0" indent="0" algn="l">
              <a:lnSpc>
                <a:spcPts val="4800"/>
              </a:lnSpc>
              <a:buNone/>
            </a:pPr>
            <a:r>
              <a:rPr lang="en-US" sz="3850" dirty="0">
                <a:solidFill>
                  <a:srgbClr val="403011"/>
                </a:solidFill>
                <a:latin typeface="Brygada 1918 Semi Bold" pitchFamily="34" charset="0"/>
                <a:ea typeface="Brygada 1918 Semi Bold" pitchFamily="34" charset="-122"/>
                <a:cs typeface="Brygada 1918 Semi Bold" pitchFamily="34" charset="-120"/>
              </a:rPr>
              <a:t>Verification &amp; Validation: The Two Paths</a:t>
            </a:r>
            <a:endParaRPr lang="en-US" sz="3850" dirty="0"/>
          </a:p>
        </p:txBody>
      </p:sp>
      <p:pic>
        <p:nvPicPr>
          <p:cNvPr id="3" name="Image 0" descr="preencoded.png"/>
          <p:cNvPicPr>
            <a:picLocks noChangeAspect="1"/>
          </p:cNvPicPr>
          <p:nvPr/>
        </p:nvPicPr>
        <p:blipFill>
          <a:blip r:embed="rId3"/>
          <a:stretch>
            <a:fillRect/>
          </a:stretch>
        </p:blipFill>
        <p:spPr>
          <a:xfrm>
            <a:off x="688658" y="1497449"/>
            <a:ext cx="13253085" cy="5485090"/>
          </a:xfrm>
          <a:prstGeom prst="rect">
            <a:avLst/>
          </a:prstGeom>
        </p:spPr>
      </p:pic>
      <p:sp>
        <p:nvSpPr>
          <p:cNvPr id="4" name="Text 1"/>
          <p:cNvSpPr/>
          <p:nvPr/>
        </p:nvSpPr>
        <p:spPr>
          <a:xfrm>
            <a:off x="1002255" y="3019617"/>
            <a:ext cx="2141628" cy="367276"/>
          </a:xfrm>
          <a:prstGeom prst="rect">
            <a:avLst/>
          </a:prstGeom>
          <a:noFill/>
          <a:ln/>
        </p:spPr>
        <p:txBody>
          <a:bodyPr wrap="none" lIns="0" tIns="0" rIns="0" bIns="0" rtlCol="0" anchor="t"/>
          <a:lstStyle/>
          <a:p>
            <a:pPr marL="0" indent="0" algn="l">
              <a:lnSpc>
                <a:spcPts val="2850"/>
              </a:lnSpc>
              <a:buNone/>
            </a:pPr>
            <a:r>
              <a:rPr lang="en-US" sz="2300" dirty="0">
                <a:solidFill>
                  <a:srgbClr val="403011"/>
                </a:solidFill>
                <a:latin typeface="Brygada 1918 Semi Bold" pitchFamily="34" charset="0"/>
                <a:ea typeface="Brygada 1918 Semi Bold" pitchFamily="34" charset="-122"/>
                <a:cs typeface="Brygada 1918 Semi Bold" pitchFamily="34" charset="-120"/>
              </a:rPr>
              <a:t>Verification</a:t>
            </a:r>
            <a:endParaRPr lang="en-US" sz="2300" dirty="0"/>
          </a:p>
        </p:txBody>
      </p:sp>
      <p:sp>
        <p:nvSpPr>
          <p:cNvPr id="5" name="Text 2"/>
          <p:cNvSpPr/>
          <p:nvPr/>
        </p:nvSpPr>
        <p:spPr>
          <a:xfrm>
            <a:off x="1002255" y="3491363"/>
            <a:ext cx="2141628" cy="548466"/>
          </a:xfrm>
          <a:prstGeom prst="rect">
            <a:avLst/>
          </a:prstGeom>
          <a:noFill/>
          <a:ln/>
        </p:spPr>
        <p:txBody>
          <a:bodyPr wrap="square" lIns="0" tIns="0" rIns="0" bIns="0" rtlCol="0" anchor="t"/>
          <a:lstStyle/>
          <a:p>
            <a:pPr marL="0" indent="0" algn="l">
              <a:lnSpc>
                <a:spcPts val="2150"/>
              </a:lnSpc>
              <a:buNone/>
            </a:pPr>
            <a:r>
              <a:rPr lang="en-US" sz="1850" dirty="0">
                <a:solidFill>
                  <a:srgbClr val="403011"/>
                </a:solidFill>
                <a:latin typeface="Brygada 1918" pitchFamily="34" charset="0"/>
                <a:ea typeface="Brygada 1918" pitchFamily="34" charset="-122"/>
                <a:cs typeface="Brygada 1918" pitchFamily="34" charset="-120"/>
              </a:rPr>
              <a:t>Are we building the product right?</a:t>
            </a:r>
            <a:endParaRPr lang="en-US" sz="1850" dirty="0"/>
          </a:p>
        </p:txBody>
      </p:sp>
      <p:sp>
        <p:nvSpPr>
          <p:cNvPr id="6" name="Text 3"/>
          <p:cNvSpPr/>
          <p:nvPr/>
        </p:nvSpPr>
        <p:spPr>
          <a:xfrm>
            <a:off x="11475336" y="3019617"/>
            <a:ext cx="2141628" cy="367276"/>
          </a:xfrm>
          <a:prstGeom prst="rect">
            <a:avLst/>
          </a:prstGeom>
          <a:noFill/>
          <a:ln/>
        </p:spPr>
        <p:txBody>
          <a:bodyPr wrap="none" lIns="0" tIns="0" rIns="0" bIns="0" rtlCol="0" anchor="t"/>
          <a:lstStyle/>
          <a:p>
            <a:pPr marL="0" indent="0" algn="l">
              <a:lnSpc>
                <a:spcPts val="2850"/>
              </a:lnSpc>
              <a:buNone/>
            </a:pPr>
            <a:r>
              <a:rPr lang="en-US" sz="2300" dirty="0">
                <a:solidFill>
                  <a:srgbClr val="403011"/>
                </a:solidFill>
                <a:latin typeface="Brygada 1918 Semi Bold" pitchFamily="34" charset="0"/>
                <a:ea typeface="Brygada 1918 Semi Bold" pitchFamily="34" charset="-122"/>
                <a:cs typeface="Brygada 1918 Semi Bold" pitchFamily="34" charset="-120"/>
              </a:rPr>
              <a:t>Validation</a:t>
            </a:r>
            <a:endParaRPr lang="en-US" sz="2300" dirty="0"/>
          </a:p>
        </p:txBody>
      </p:sp>
      <p:sp>
        <p:nvSpPr>
          <p:cNvPr id="7" name="Text 4"/>
          <p:cNvSpPr/>
          <p:nvPr/>
        </p:nvSpPr>
        <p:spPr>
          <a:xfrm>
            <a:off x="11475336" y="3491363"/>
            <a:ext cx="2141628" cy="548466"/>
          </a:xfrm>
          <a:prstGeom prst="rect">
            <a:avLst/>
          </a:prstGeom>
          <a:noFill/>
          <a:ln/>
        </p:spPr>
        <p:txBody>
          <a:bodyPr wrap="square" lIns="0" tIns="0" rIns="0" bIns="0" rtlCol="0" anchor="t"/>
          <a:lstStyle/>
          <a:p>
            <a:pPr marL="0" indent="0" algn="l">
              <a:lnSpc>
                <a:spcPts val="2150"/>
              </a:lnSpc>
              <a:buNone/>
            </a:pPr>
            <a:r>
              <a:rPr lang="en-US" sz="1850" dirty="0">
                <a:solidFill>
                  <a:srgbClr val="403011"/>
                </a:solidFill>
                <a:latin typeface="Brygada 1918" pitchFamily="34" charset="0"/>
                <a:ea typeface="Brygada 1918" pitchFamily="34" charset="-122"/>
                <a:cs typeface="Brygada 1918" pitchFamily="34" charset="-120"/>
              </a:rPr>
              <a:t>Are we building the right product?</a:t>
            </a:r>
            <a:endParaRPr lang="en-US" sz="1850" dirty="0"/>
          </a:p>
        </p:txBody>
      </p:sp>
      <p:sp>
        <p:nvSpPr>
          <p:cNvPr id="8" name="Text 5"/>
          <p:cNvSpPr/>
          <p:nvPr/>
        </p:nvSpPr>
        <p:spPr>
          <a:xfrm>
            <a:off x="688658" y="7174587"/>
            <a:ext cx="13253085" cy="587931"/>
          </a:xfrm>
          <a:prstGeom prst="rect">
            <a:avLst/>
          </a:prstGeom>
          <a:noFill/>
          <a:ln/>
        </p:spPr>
        <p:txBody>
          <a:bodyPr wrap="square" lIns="0" tIns="0" rIns="0" bIns="0" rtlCol="0" anchor="t"/>
          <a:lstStyle/>
          <a:p>
            <a:pPr marL="0" indent="0" algn="l">
              <a:lnSpc>
                <a:spcPts val="2300"/>
              </a:lnSpc>
              <a:buNone/>
            </a:pPr>
            <a:r>
              <a:rPr lang="en-US" sz="1500" dirty="0">
                <a:solidFill>
                  <a:srgbClr val="403011"/>
                </a:solidFill>
                <a:latin typeface="Brygada 1918" pitchFamily="34" charset="0"/>
                <a:ea typeface="Brygada 1918" pitchFamily="34" charset="-122"/>
                <a:cs typeface="Brygada 1918" pitchFamily="34" charset="-120"/>
              </a:rPr>
              <a:t>This visual framework highlights the distinct yet interconnected roles of Verification and Validation in ensuring software quality and successful product delivery.</a:t>
            </a:r>
            <a:endParaRPr lang="en-US" sz="1500" dirty="0"/>
          </a:p>
        </p:txBody>
      </p:sp>
      <p:sp>
        <p:nvSpPr>
          <p:cNvPr id="9" name="Rectangle: Rounded Corners 8">
            <a:extLst>
              <a:ext uri="{FF2B5EF4-FFF2-40B4-BE49-F238E27FC236}">
                <a16:creationId xmlns:a16="http://schemas.microsoft.com/office/drawing/2014/main" id="{BFC39F48-7BA5-4564-D53F-BA357E40B361}"/>
              </a:ext>
            </a:extLst>
          </p:cNvPr>
          <p:cNvSpPr/>
          <p:nvPr/>
        </p:nvSpPr>
        <p:spPr>
          <a:xfrm>
            <a:off x="12688711" y="7523243"/>
            <a:ext cx="1828800" cy="620434"/>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1890593" y="1281470"/>
            <a:ext cx="3930848" cy="491371"/>
          </a:xfrm>
          <a:prstGeom prst="rect">
            <a:avLst/>
          </a:prstGeom>
          <a:noFill/>
          <a:ln/>
        </p:spPr>
        <p:txBody>
          <a:bodyPr wrap="none" lIns="0" tIns="0" rIns="0" bIns="0" rtlCol="0" anchor="t"/>
          <a:lstStyle/>
          <a:p>
            <a:pPr marL="0" indent="0" algn="l">
              <a:lnSpc>
                <a:spcPts val="3850"/>
              </a:lnSpc>
              <a:buNone/>
            </a:pPr>
            <a:r>
              <a:rPr lang="en-US" sz="3050" dirty="0">
                <a:solidFill>
                  <a:srgbClr val="403011"/>
                </a:solidFill>
                <a:latin typeface="Brygada 1918 Semi Bold" pitchFamily="34" charset="0"/>
                <a:ea typeface="Brygada 1918 Semi Bold" pitchFamily="34" charset="-122"/>
                <a:cs typeface="Brygada 1918 Semi Bold" pitchFamily="34" charset="-120"/>
              </a:rPr>
              <a:t>What is Validation?</a:t>
            </a:r>
            <a:endParaRPr lang="en-US" sz="3050" dirty="0"/>
          </a:p>
        </p:txBody>
      </p:sp>
      <p:sp>
        <p:nvSpPr>
          <p:cNvPr id="3" name="Text 1"/>
          <p:cNvSpPr/>
          <p:nvPr/>
        </p:nvSpPr>
        <p:spPr>
          <a:xfrm>
            <a:off x="1890593" y="1936313"/>
            <a:ext cx="10849213" cy="4422338"/>
          </a:xfrm>
          <a:prstGeom prst="rect">
            <a:avLst/>
          </a:prstGeom>
          <a:noFill/>
          <a:ln/>
        </p:spPr>
        <p:txBody>
          <a:bodyPr wrap="square" lIns="0" tIns="0" rIns="0" bIns="0" rtlCol="0" anchor="t"/>
          <a:lstStyle/>
          <a:p>
            <a:pPr marL="0" indent="0" algn="l">
              <a:lnSpc>
                <a:spcPts val="11600"/>
              </a:lnSpc>
              <a:buNone/>
            </a:pPr>
            <a:r>
              <a:rPr lang="en-US" sz="9250" dirty="0">
                <a:solidFill>
                  <a:srgbClr val="403011"/>
                </a:solidFill>
                <a:latin typeface="Brygada 1918 Semi Bold" pitchFamily="34" charset="0"/>
                <a:ea typeface="Brygada 1918 Semi Bold" pitchFamily="34" charset="-122"/>
                <a:cs typeface="Brygada 1918 Semi Bold" pitchFamily="34" charset="-120"/>
              </a:rPr>
              <a:t>ARE WE BUILDING THE RIGHT PRODUCT?</a:t>
            </a:r>
            <a:endParaRPr lang="en-US" sz="9250" dirty="0"/>
          </a:p>
        </p:txBody>
      </p:sp>
      <p:sp>
        <p:nvSpPr>
          <p:cNvPr id="4" name="Text 2"/>
          <p:cNvSpPr/>
          <p:nvPr/>
        </p:nvSpPr>
        <p:spPr>
          <a:xfrm>
            <a:off x="1890593" y="6522125"/>
            <a:ext cx="10849213" cy="426006"/>
          </a:xfrm>
          <a:prstGeom prst="rect">
            <a:avLst/>
          </a:prstGeom>
          <a:noFill/>
          <a:ln/>
        </p:spPr>
        <p:txBody>
          <a:bodyPr wrap="square" lIns="0" tIns="0" rIns="0" bIns="0" rtlCol="0" anchor="t"/>
          <a:lstStyle/>
          <a:p>
            <a:pPr marL="0" indent="0" algn="l">
              <a:lnSpc>
                <a:spcPts val="1650"/>
              </a:lnSpc>
              <a:buNone/>
            </a:pPr>
            <a:r>
              <a:rPr lang="en-US" sz="1200" dirty="0">
                <a:solidFill>
                  <a:srgbClr val="403011"/>
                </a:solidFill>
                <a:latin typeface="Brygada 1918" pitchFamily="34" charset="0"/>
                <a:ea typeface="Brygada 1918" pitchFamily="34" charset="-122"/>
                <a:cs typeface="Brygada 1918" pitchFamily="34" charset="-120"/>
              </a:rPr>
              <a:t>Validation ensures your software meets user needs and business requirements. It answers the critical question: Does the product do what users actually need?</a:t>
            </a:r>
            <a:endParaRPr lang="en-US" sz="1200" dirty="0"/>
          </a:p>
        </p:txBody>
      </p:sp>
      <p:sp>
        <p:nvSpPr>
          <p:cNvPr id="10" name="Rectangle 9">
            <a:extLst>
              <a:ext uri="{FF2B5EF4-FFF2-40B4-BE49-F238E27FC236}">
                <a16:creationId xmlns:a16="http://schemas.microsoft.com/office/drawing/2014/main" id="{2597C160-5A7D-BECE-A6A6-54605E16CD9D}"/>
              </a:ext>
            </a:extLst>
          </p:cNvPr>
          <p:cNvSpPr/>
          <p:nvPr/>
        </p:nvSpPr>
        <p:spPr>
          <a:xfrm>
            <a:off x="12846756" y="7755467"/>
            <a:ext cx="1783644" cy="474133"/>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13303" y="838557"/>
            <a:ext cx="5095042" cy="636746"/>
          </a:xfrm>
          <a:prstGeom prst="rect">
            <a:avLst/>
          </a:prstGeom>
          <a:noFill/>
          <a:ln/>
        </p:spPr>
        <p:txBody>
          <a:bodyPr wrap="none" lIns="0" tIns="0" rIns="0" bIns="0" rtlCol="0" anchor="t"/>
          <a:lstStyle/>
          <a:p>
            <a:pPr marL="0" indent="0" algn="l">
              <a:lnSpc>
                <a:spcPts val="5000"/>
              </a:lnSpc>
              <a:buNone/>
            </a:pPr>
            <a:r>
              <a:rPr lang="en-US" sz="4000" dirty="0">
                <a:solidFill>
                  <a:srgbClr val="403011"/>
                </a:solidFill>
                <a:latin typeface="Brygada 1918 Semi Bold" pitchFamily="34" charset="0"/>
                <a:ea typeface="Brygada 1918 Semi Bold" pitchFamily="34" charset="-122"/>
                <a:cs typeface="Brygada 1918 Semi Bold" pitchFamily="34" charset="-120"/>
              </a:rPr>
              <a:t>Validation…</a:t>
            </a:r>
            <a:endParaRPr lang="en-US" sz="4000" dirty="0"/>
          </a:p>
        </p:txBody>
      </p:sp>
      <p:sp>
        <p:nvSpPr>
          <p:cNvPr id="4" name="Shape 1"/>
          <p:cNvSpPr/>
          <p:nvPr/>
        </p:nvSpPr>
        <p:spPr>
          <a:xfrm>
            <a:off x="713303" y="1749981"/>
            <a:ext cx="3767138" cy="3193256"/>
          </a:xfrm>
          <a:prstGeom prst="roundRect">
            <a:avLst>
              <a:gd name="adj" fmla="val 9574"/>
            </a:avLst>
          </a:prstGeom>
          <a:solidFill>
            <a:srgbClr val="626C3B"/>
          </a:solidFill>
          <a:ln w="7620">
            <a:solidFill>
              <a:srgbClr val="626C3B"/>
            </a:solidFill>
            <a:prstDash val="solid"/>
          </a:ln>
        </p:spPr>
        <p:txBody>
          <a:bodyPr/>
          <a:lstStyle/>
          <a:p>
            <a:endParaRPr/>
          </a:p>
        </p:txBody>
      </p:sp>
      <p:sp>
        <p:nvSpPr>
          <p:cNvPr id="5" name="Shape 2"/>
          <p:cNvSpPr/>
          <p:nvPr/>
        </p:nvSpPr>
        <p:spPr>
          <a:xfrm>
            <a:off x="924639" y="1961317"/>
            <a:ext cx="611386" cy="611386"/>
          </a:xfrm>
          <a:prstGeom prst="roundRect">
            <a:avLst>
              <a:gd name="adj" fmla="val 14954686"/>
            </a:avLst>
          </a:prstGeom>
          <a:solidFill>
            <a:srgbClr val="626C3B"/>
          </a:solidFill>
          <a:ln/>
        </p:spPr>
        <p:txBody>
          <a:bodyPr/>
          <a:lstStyle/>
          <a:p>
            <a:endParaRPr/>
          </a:p>
        </p:txBody>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2756" y="2129433"/>
            <a:ext cx="275034" cy="275034"/>
          </a:xfrm>
          <a:prstGeom prst="rect">
            <a:avLst/>
          </a:prstGeom>
        </p:spPr>
      </p:pic>
      <p:sp>
        <p:nvSpPr>
          <p:cNvPr id="7" name="Text 3"/>
          <p:cNvSpPr/>
          <p:nvPr/>
        </p:nvSpPr>
        <p:spPr>
          <a:xfrm>
            <a:off x="924639" y="2755821"/>
            <a:ext cx="2547461" cy="318492"/>
          </a:xfrm>
          <a:prstGeom prst="rect">
            <a:avLst/>
          </a:prstGeom>
          <a:noFill/>
          <a:ln/>
        </p:spPr>
        <p:txBody>
          <a:bodyPr wrap="none" lIns="0" tIns="0" rIns="0" bIns="0" rtlCol="0" anchor="t"/>
          <a:lstStyle/>
          <a:p>
            <a:pPr marL="0" indent="0" algn="l">
              <a:lnSpc>
                <a:spcPts val="2500"/>
              </a:lnSpc>
              <a:buNone/>
            </a:pPr>
            <a:r>
              <a:rPr lang="en-US" sz="2000" dirty="0">
                <a:solidFill>
                  <a:srgbClr val="FFFFFF"/>
                </a:solidFill>
                <a:latin typeface="Brygada 1918 Semi Bold" pitchFamily="34" charset="0"/>
                <a:ea typeface="Brygada 1918 Semi Bold" pitchFamily="34" charset="-122"/>
                <a:cs typeface="Brygada 1918 Semi Bold" pitchFamily="34" charset="-120"/>
              </a:rPr>
              <a:t>High-Level Activity</a:t>
            </a:r>
            <a:endParaRPr lang="en-US" sz="2000" dirty="0"/>
          </a:p>
        </p:txBody>
      </p:sp>
      <p:sp>
        <p:nvSpPr>
          <p:cNvPr id="8" name="Text 4"/>
          <p:cNvSpPr/>
          <p:nvPr/>
        </p:nvSpPr>
        <p:spPr>
          <a:xfrm>
            <a:off x="924639" y="3184088"/>
            <a:ext cx="3344466" cy="1547813"/>
          </a:xfrm>
          <a:prstGeom prst="rect">
            <a:avLst/>
          </a:prstGeom>
          <a:noFill/>
          <a:ln/>
        </p:spPr>
        <p:txBody>
          <a:bodyPr wrap="square" lIns="0" tIns="0" rIns="0" bIns="0" rtlCol="0" anchor="t"/>
          <a:lstStyle/>
          <a:p>
            <a:pPr marL="0" indent="0" algn="l">
              <a:lnSpc>
                <a:spcPts val="2400"/>
              </a:lnSpc>
              <a:buNone/>
            </a:pPr>
            <a:r>
              <a:rPr lang="en-US" sz="1600" dirty="0">
                <a:solidFill>
                  <a:srgbClr val="FFFFFF"/>
                </a:solidFill>
                <a:latin typeface="Brygada 1918" pitchFamily="34" charset="0"/>
                <a:ea typeface="Brygada 1918" pitchFamily="34" charset="-122"/>
                <a:cs typeface="Brygada 1918" pitchFamily="34" charset="-120"/>
              </a:rPr>
              <a:t>Ensures the embedded device meets actual requirements and works correctly in real environments, focusing on hardware-software integration.</a:t>
            </a:r>
            <a:endParaRPr lang="en-US" sz="1600" dirty="0"/>
          </a:p>
        </p:txBody>
      </p:sp>
      <p:sp>
        <p:nvSpPr>
          <p:cNvPr id="9" name="Shape 5"/>
          <p:cNvSpPr/>
          <p:nvPr/>
        </p:nvSpPr>
        <p:spPr>
          <a:xfrm>
            <a:off x="4663559" y="1749981"/>
            <a:ext cx="3767138" cy="3193256"/>
          </a:xfrm>
          <a:prstGeom prst="roundRect">
            <a:avLst>
              <a:gd name="adj" fmla="val 9574"/>
            </a:avLst>
          </a:prstGeom>
          <a:solidFill>
            <a:srgbClr val="626C3B"/>
          </a:solidFill>
          <a:ln w="7620">
            <a:solidFill>
              <a:srgbClr val="83792E"/>
            </a:solidFill>
            <a:prstDash val="solid"/>
          </a:ln>
        </p:spPr>
        <p:txBody>
          <a:bodyPr/>
          <a:lstStyle/>
          <a:p>
            <a:endParaRPr/>
          </a:p>
        </p:txBody>
      </p:sp>
      <p:sp>
        <p:nvSpPr>
          <p:cNvPr id="10" name="Shape 6"/>
          <p:cNvSpPr/>
          <p:nvPr/>
        </p:nvSpPr>
        <p:spPr>
          <a:xfrm>
            <a:off x="4874895" y="1961317"/>
            <a:ext cx="611386" cy="611386"/>
          </a:xfrm>
          <a:prstGeom prst="roundRect">
            <a:avLst>
              <a:gd name="adj" fmla="val 14954686"/>
            </a:avLst>
          </a:prstGeom>
          <a:solidFill>
            <a:srgbClr val="83792E"/>
          </a:solidFill>
          <a:ln/>
        </p:spPr>
        <p:txBody>
          <a:bodyPr/>
          <a:lstStyle/>
          <a:p>
            <a:endParaRPr/>
          </a:p>
        </p:txBody>
      </p:sp>
      <p:pic>
        <p:nvPicPr>
          <p:cNvPr id="11"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43011" y="2129433"/>
            <a:ext cx="275034" cy="275034"/>
          </a:xfrm>
          <a:prstGeom prst="rect">
            <a:avLst/>
          </a:prstGeom>
        </p:spPr>
      </p:pic>
      <p:sp>
        <p:nvSpPr>
          <p:cNvPr id="12" name="Text 7"/>
          <p:cNvSpPr/>
          <p:nvPr/>
        </p:nvSpPr>
        <p:spPr>
          <a:xfrm>
            <a:off x="4874895" y="2755821"/>
            <a:ext cx="2547461" cy="318492"/>
          </a:xfrm>
          <a:prstGeom prst="rect">
            <a:avLst/>
          </a:prstGeom>
          <a:noFill/>
          <a:ln/>
        </p:spPr>
        <p:txBody>
          <a:bodyPr wrap="none" lIns="0" tIns="0" rIns="0" bIns="0" rtlCol="0" anchor="t"/>
          <a:lstStyle/>
          <a:p>
            <a:pPr marL="0" indent="0" algn="l">
              <a:lnSpc>
                <a:spcPts val="2500"/>
              </a:lnSpc>
              <a:buNone/>
            </a:pPr>
            <a:r>
              <a:rPr lang="en-US" sz="2000" dirty="0">
                <a:solidFill>
                  <a:srgbClr val="FFFFFF"/>
                </a:solidFill>
                <a:latin typeface="Brygada 1918 Semi Bold" pitchFamily="34" charset="0"/>
                <a:ea typeface="Brygada 1918 Semi Bold" pitchFamily="34" charset="-122"/>
                <a:cs typeface="Brygada 1918 Semi Bold" pitchFamily="34" charset="-120"/>
              </a:rPr>
              <a:t>After Integration</a:t>
            </a:r>
            <a:endParaRPr lang="en-US" sz="2000" dirty="0"/>
          </a:p>
        </p:txBody>
      </p:sp>
      <p:sp>
        <p:nvSpPr>
          <p:cNvPr id="13" name="Text 8"/>
          <p:cNvSpPr/>
          <p:nvPr/>
        </p:nvSpPr>
        <p:spPr>
          <a:xfrm>
            <a:off x="4874895" y="3184088"/>
            <a:ext cx="3344466" cy="1238250"/>
          </a:xfrm>
          <a:prstGeom prst="rect">
            <a:avLst/>
          </a:prstGeom>
          <a:noFill/>
          <a:ln/>
        </p:spPr>
        <p:txBody>
          <a:bodyPr wrap="square" lIns="0" tIns="0" rIns="0" bIns="0" rtlCol="0" anchor="t"/>
          <a:lstStyle/>
          <a:p>
            <a:pPr marL="0" indent="0" algn="l">
              <a:lnSpc>
                <a:spcPts val="2400"/>
              </a:lnSpc>
              <a:buNone/>
            </a:pPr>
            <a:r>
              <a:rPr lang="en-US" sz="1600" dirty="0">
                <a:solidFill>
                  <a:srgbClr val="FFFFFF"/>
                </a:solidFill>
                <a:latin typeface="Brygada 1918" pitchFamily="34" charset="0"/>
                <a:ea typeface="Brygada 1918" pitchFamily="34" charset="-122"/>
                <a:cs typeface="Brygada 1918" pitchFamily="34" charset="-120"/>
              </a:rPr>
              <a:t>Performed after firmware is integrated with hardware, verifying real-time performance, power consumption, and reliability.</a:t>
            </a:r>
            <a:endParaRPr lang="en-US" sz="1600" dirty="0"/>
          </a:p>
        </p:txBody>
      </p:sp>
      <p:sp>
        <p:nvSpPr>
          <p:cNvPr id="14" name="Shape 9"/>
          <p:cNvSpPr/>
          <p:nvPr/>
        </p:nvSpPr>
        <p:spPr>
          <a:xfrm>
            <a:off x="713303" y="5126355"/>
            <a:ext cx="7717393" cy="2264569"/>
          </a:xfrm>
          <a:prstGeom prst="roundRect">
            <a:avLst>
              <a:gd name="adj" fmla="val 13500"/>
            </a:avLst>
          </a:prstGeom>
          <a:solidFill>
            <a:srgbClr val="626C3B"/>
          </a:solidFill>
          <a:ln w="7620">
            <a:solidFill>
              <a:srgbClr val="E8AF3B"/>
            </a:solidFill>
            <a:prstDash val="solid"/>
          </a:ln>
        </p:spPr>
        <p:txBody>
          <a:bodyPr/>
          <a:lstStyle/>
          <a:p>
            <a:endParaRPr/>
          </a:p>
        </p:txBody>
      </p:sp>
      <p:sp>
        <p:nvSpPr>
          <p:cNvPr id="15" name="Shape 10"/>
          <p:cNvSpPr/>
          <p:nvPr/>
        </p:nvSpPr>
        <p:spPr>
          <a:xfrm>
            <a:off x="924639" y="5337691"/>
            <a:ext cx="611386" cy="611386"/>
          </a:xfrm>
          <a:prstGeom prst="roundRect">
            <a:avLst>
              <a:gd name="adj" fmla="val 14954686"/>
            </a:avLst>
          </a:prstGeom>
          <a:solidFill>
            <a:srgbClr val="E8AF3B"/>
          </a:solidFill>
          <a:ln/>
        </p:spPr>
        <p:txBody>
          <a:bodyPr/>
          <a:lstStyle/>
          <a:p>
            <a:endParaRPr/>
          </a:p>
        </p:txBody>
      </p:sp>
      <p:pic>
        <p:nvPicPr>
          <p:cNvPr id="16"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2756" y="5505807"/>
            <a:ext cx="275034" cy="275034"/>
          </a:xfrm>
          <a:prstGeom prst="rect">
            <a:avLst/>
          </a:prstGeom>
        </p:spPr>
      </p:pic>
      <p:sp>
        <p:nvSpPr>
          <p:cNvPr id="17" name="Text 11"/>
          <p:cNvSpPr/>
          <p:nvPr/>
        </p:nvSpPr>
        <p:spPr>
          <a:xfrm>
            <a:off x="924639" y="6132195"/>
            <a:ext cx="2547461" cy="318492"/>
          </a:xfrm>
          <a:prstGeom prst="rect">
            <a:avLst/>
          </a:prstGeom>
          <a:noFill/>
          <a:ln/>
        </p:spPr>
        <p:txBody>
          <a:bodyPr wrap="none" lIns="0" tIns="0" rIns="0" bIns="0" rtlCol="0" anchor="t"/>
          <a:lstStyle/>
          <a:p>
            <a:pPr marL="0" indent="0" algn="l">
              <a:lnSpc>
                <a:spcPts val="2500"/>
              </a:lnSpc>
              <a:buNone/>
            </a:pPr>
            <a:r>
              <a:rPr lang="en-US" sz="2000" dirty="0">
                <a:solidFill>
                  <a:srgbClr val="FFFFFF"/>
                </a:solidFill>
                <a:latin typeface="Brygada 1918 Semi Bold" pitchFamily="34" charset="0"/>
                <a:ea typeface="Brygada 1918 Semi Bold" pitchFamily="34" charset="-122"/>
                <a:cs typeface="Brygada 1918 Semi Bold" pitchFamily="34" charset="-120"/>
              </a:rPr>
              <a:t>Real-World Testing</a:t>
            </a:r>
            <a:endParaRPr lang="en-US" sz="2000" dirty="0"/>
          </a:p>
        </p:txBody>
      </p:sp>
      <p:sp>
        <p:nvSpPr>
          <p:cNvPr id="18" name="Text 12"/>
          <p:cNvSpPr/>
          <p:nvPr/>
        </p:nvSpPr>
        <p:spPr>
          <a:xfrm>
            <a:off x="924639" y="6560463"/>
            <a:ext cx="7294721" cy="619125"/>
          </a:xfrm>
          <a:prstGeom prst="rect">
            <a:avLst/>
          </a:prstGeom>
          <a:noFill/>
          <a:ln/>
        </p:spPr>
        <p:txBody>
          <a:bodyPr wrap="square" lIns="0" tIns="0" rIns="0" bIns="0" rtlCol="0" anchor="t"/>
          <a:lstStyle/>
          <a:p>
            <a:pPr marL="0" indent="0" algn="l">
              <a:lnSpc>
                <a:spcPts val="2400"/>
              </a:lnSpc>
              <a:buNone/>
            </a:pPr>
            <a:r>
              <a:rPr lang="en-US" sz="1600" dirty="0">
                <a:solidFill>
                  <a:srgbClr val="FFFFFF"/>
                </a:solidFill>
                <a:latin typeface="Brygada 1918" pitchFamily="34" charset="0"/>
                <a:ea typeface="Brygada 1918" pitchFamily="34" charset="-122"/>
                <a:cs typeface="Brygada 1918" pitchFamily="34" charset="-120"/>
              </a:rPr>
              <a:t>Identifies issues in actual operating conditions, such as temperature, vibration, EMI, and confirms sensor accuracy.</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626745" y="1232178"/>
            <a:ext cx="4476750" cy="559594"/>
          </a:xfrm>
          <a:prstGeom prst="rect">
            <a:avLst/>
          </a:prstGeom>
          <a:noFill/>
          <a:ln/>
        </p:spPr>
        <p:txBody>
          <a:bodyPr wrap="none" lIns="0" tIns="0" rIns="0" bIns="0" rtlCol="0" anchor="t"/>
          <a:lstStyle/>
          <a:p>
            <a:pPr marL="0" indent="0" algn="l">
              <a:lnSpc>
                <a:spcPts val="4400"/>
              </a:lnSpc>
              <a:buNone/>
            </a:pPr>
            <a:r>
              <a:rPr lang="en-US" sz="3500" dirty="0">
                <a:solidFill>
                  <a:srgbClr val="403011"/>
                </a:solidFill>
                <a:latin typeface="Brygada 1918 Semi Bold" pitchFamily="34" charset="0"/>
                <a:ea typeface="Brygada 1918 Semi Bold" pitchFamily="34" charset="-122"/>
                <a:cs typeface="Brygada 1918 Semi Bold" pitchFamily="34" charset="-120"/>
              </a:rPr>
              <a:t>Validation Activities</a:t>
            </a:r>
            <a:endParaRPr lang="en-US" sz="3500" dirty="0"/>
          </a:p>
        </p:txBody>
      </p:sp>
      <p:pic>
        <p:nvPicPr>
          <p:cNvPr id="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6745" y="2003822"/>
            <a:ext cx="447675" cy="447675"/>
          </a:xfrm>
          <a:prstGeom prst="rect">
            <a:avLst/>
          </a:prstGeom>
        </p:spPr>
      </p:pic>
      <p:sp>
        <p:nvSpPr>
          <p:cNvPr id="5" name="Text 1"/>
          <p:cNvSpPr/>
          <p:nvPr/>
        </p:nvSpPr>
        <p:spPr>
          <a:xfrm>
            <a:off x="626745" y="2628186"/>
            <a:ext cx="2238375" cy="279797"/>
          </a:xfrm>
          <a:prstGeom prst="rect">
            <a:avLst/>
          </a:prstGeom>
          <a:noFill/>
          <a:ln/>
        </p:spPr>
        <p:txBody>
          <a:bodyPr wrap="none" lIns="0" tIns="0" rIns="0" bIns="0" rtlCol="0" anchor="t"/>
          <a:lstStyle/>
          <a:p>
            <a:pPr marL="0" indent="0" algn="l">
              <a:lnSpc>
                <a:spcPts val="2200"/>
              </a:lnSpc>
              <a:buNone/>
            </a:pPr>
            <a:r>
              <a:rPr lang="en-US" sz="1750" dirty="0">
                <a:solidFill>
                  <a:srgbClr val="403011"/>
                </a:solidFill>
                <a:latin typeface="Brygada 1918 Semi Bold" pitchFamily="34" charset="0"/>
                <a:ea typeface="Brygada 1918 Semi Bold" pitchFamily="34" charset="-122"/>
                <a:cs typeface="Brygada 1918 Semi Bold" pitchFamily="34" charset="-120"/>
              </a:rPr>
              <a:t>Unit Testing</a:t>
            </a:r>
            <a:endParaRPr lang="en-US" sz="1750" dirty="0"/>
          </a:p>
        </p:txBody>
      </p:sp>
      <p:sp>
        <p:nvSpPr>
          <p:cNvPr id="6" name="Text 2"/>
          <p:cNvSpPr/>
          <p:nvPr/>
        </p:nvSpPr>
        <p:spPr>
          <a:xfrm>
            <a:off x="626745" y="2992755"/>
            <a:ext cx="3856911" cy="769025"/>
          </a:xfrm>
          <a:prstGeom prst="rect">
            <a:avLst/>
          </a:prstGeom>
          <a:noFill/>
          <a:ln/>
        </p:spPr>
        <p:txBody>
          <a:bodyPr wrap="square" lIns="0" tIns="0" rIns="0" bIns="0" rtlCol="0" anchor="t"/>
          <a:lstStyle/>
          <a:p>
            <a:pPr marL="0" indent="0" algn="l">
              <a:lnSpc>
                <a:spcPts val="2000"/>
              </a:lnSpc>
              <a:buNone/>
            </a:pPr>
            <a:r>
              <a:rPr lang="en-US" sz="1400" dirty="0">
                <a:solidFill>
                  <a:srgbClr val="403011"/>
                </a:solidFill>
                <a:latin typeface="Brygada 1918" pitchFamily="34" charset="0"/>
                <a:ea typeface="Brygada 1918" pitchFamily="34" charset="-122"/>
                <a:cs typeface="Brygada 1918" pitchFamily="34" charset="-120"/>
              </a:rPr>
              <a:t>Testing individual firmware functions like sensor drivers, interrupt handlers, communication protocols</a:t>
            </a:r>
            <a:endParaRPr lang="en-US" sz="1400" dirty="0"/>
          </a:p>
        </p:txBody>
      </p:sp>
      <p:sp>
        <p:nvSpPr>
          <p:cNvPr id="7" name="Text 3"/>
          <p:cNvSpPr/>
          <p:nvPr/>
        </p:nvSpPr>
        <p:spPr>
          <a:xfrm>
            <a:off x="626745" y="3846552"/>
            <a:ext cx="3856911" cy="512683"/>
          </a:xfrm>
          <a:prstGeom prst="rect">
            <a:avLst/>
          </a:prstGeom>
          <a:noFill/>
          <a:ln/>
        </p:spPr>
        <p:txBody>
          <a:bodyPr wrap="square" lIns="0" tIns="0" rIns="0" bIns="0" rtlCol="0" anchor="t"/>
          <a:lstStyle/>
          <a:p>
            <a:pPr marL="342900" indent="-342900" algn="l">
              <a:lnSpc>
                <a:spcPts val="2000"/>
              </a:lnSpc>
              <a:buSzPct val="100000"/>
              <a:buChar char="•"/>
            </a:pPr>
            <a:r>
              <a:rPr lang="en-US" sz="1400" dirty="0">
                <a:solidFill>
                  <a:srgbClr val="403011"/>
                </a:solidFill>
                <a:latin typeface="Brygada 1918" pitchFamily="34" charset="0"/>
                <a:ea typeface="Brygada 1918" pitchFamily="34" charset="-122"/>
                <a:cs typeface="Brygada 1918" pitchFamily="34" charset="-120"/>
              </a:rPr>
              <a:t>Ensures each module works correctly in isolation</a:t>
            </a:r>
            <a:endParaRPr lang="en-US" sz="1400" dirty="0"/>
          </a:p>
        </p:txBody>
      </p:sp>
      <p:pic>
        <p:nvPicPr>
          <p:cNvPr id="8"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60344" y="2003822"/>
            <a:ext cx="447675" cy="447675"/>
          </a:xfrm>
          <a:prstGeom prst="rect">
            <a:avLst/>
          </a:prstGeom>
        </p:spPr>
      </p:pic>
      <p:sp>
        <p:nvSpPr>
          <p:cNvPr id="9" name="Text 4"/>
          <p:cNvSpPr/>
          <p:nvPr/>
        </p:nvSpPr>
        <p:spPr>
          <a:xfrm>
            <a:off x="4660344" y="2628186"/>
            <a:ext cx="2238375" cy="279797"/>
          </a:xfrm>
          <a:prstGeom prst="rect">
            <a:avLst/>
          </a:prstGeom>
          <a:noFill/>
          <a:ln/>
        </p:spPr>
        <p:txBody>
          <a:bodyPr wrap="none" lIns="0" tIns="0" rIns="0" bIns="0" rtlCol="0" anchor="t"/>
          <a:lstStyle/>
          <a:p>
            <a:pPr marL="0" indent="0" algn="l">
              <a:lnSpc>
                <a:spcPts val="2200"/>
              </a:lnSpc>
              <a:buNone/>
            </a:pPr>
            <a:r>
              <a:rPr lang="en-US" sz="1750" dirty="0">
                <a:solidFill>
                  <a:srgbClr val="403011"/>
                </a:solidFill>
                <a:latin typeface="Brygada 1918 Semi Bold" pitchFamily="34" charset="0"/>
                <a:ea typeface="Brygada 1918 Semi Bold" pitchFamily="34" charset="-122"/>
                <a:cs typeface="Brygada 1918 Semi Bold" pitchFamily="34" charset="-120"/>
              </a:rPr>
              <a:t>Integration Testing</a:t>
            </a:r>
            <a:endParaRPr lang="en-US" sz="1750" dirty="0"/>
          </a:p>
        </p:txBody>
      </p:sp>
      <p:sp>
        <p:nvSpPr>
          <p:cNvPr id="10" name="Text 5"/>
          <p:cNvSpPr/>
          <p:nvPr/>
        </p:nvSpPr>
        <p:spPr>
          <a:xfrm>
            <a:off x="4660344" y="2992755"/>
            <a:ext cx="3856911" cy="512683"/>
          </a:xfrm>
          <a:prstGeom prst="rect">
            <a:avLst/>
          </a:prstGeom>
          <a:noFill/>
          <a:ln/>
        </p:spPr>
        <p:txBody>
          <a:bodyPr wrap="square" lIns="0" tIns="0" rIns="0" bIns="0" rtlCol="0" anchor="t"/>
          <a:lstStyle/>
          <a:p>
            <a:pPr marL="0" indent="0" algn="l">
              <a:lnSpc>
                <a:spcPts val="2000"/>
              </a:lnSpc>
              <a:buNone/>
            </a:pPr>
            <a:r>
              <a:rPr lang="en-US" sz="1400" dirty="0">
                <a:solidFill>
                  <a:srgbClr val="403011"/>
                </a:solidFill>
                <a:latin typeface="Brygada 1918" pitchFamily="34" charset="0"/>
                <a:ea typeface="Brygada 1918" pitchFamily="34" charset="-122"/>
                <a:cs typeface="Brygada 1918" pitchFamily="34" charset="-120"/>
              </a:rPr>
              <a:t>Testing interaction between firmware modules and hardware components</a:t>
            </a:r>
            <a:endParaRPr lang="en-US" sz="1400" dirty="0"/>
          </a:p>
        </p:txBody>
      </p:sp>
      <p:sp>
        <p:nvSpPr>
          <p:cNvPr id="11" name="Text 6"/>
          <p:cNvSpPr/>
          <p:nvPr/>
        </p:nvSpPr>
        <p:spPr>
          <a:xfrm>
            <a:off x="4660344" y="3590211"/>
            <a:ext cx="3856911" cy="512683"/>
          </a:xfrm>
          <a:prstGeom prst="rect">
            <a:avLst/>
          </a:prstGeom>
          <a:noFill/>
          <a:ln/>
        </p:spPr>
        <p:txBody>
          <a:bodyPr wrap="square" lIns="0" tIns="0" rIns="0" bIns="0" rtlCol="0" anchor="t"/>
          <a:lstStyle/>
          <a:p>
            <a:pPr marL="342900" indent="-342900" algn="l">
              <a:lnSpc>
                <a:spcPts val="2000"/>
              </a:lnSpc>
              <a:buSzPct val="100000"/>
              <a:buChar char="•"/>
            </a:pPr>
            <a:r>
              <a:rPr lang="en-US" sz="1400" dirty="0">
                <a:solidFill>
                  <a:srgbClr val="403011"/>
                </a:solidFill>
                <a:latin typeface="Brygada 1918" pitchFamily="34" charset="0"/>
                <a:ea typeface="Brygada 1918" pitchFamily="34" charset="-122"/>
                <a:cs typeface="Brygada 1918" pitchFamily="34" charset="-120"/>
              </a:rPr>
              <a:t>Verifying sensor-to-microcontroller communication, peripheral interactions</a:t>
            </a:r>
            <a:endParaRPr lang="en-US" sz="1400" dirty="0"/>
          </a:p>
        </p:txBody>
      </p:sp>
      <p:pic>
        <p:nvPicPr>
          <p:cNvPr id="12"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6745" y="4641890"/>
            <a:ext cx="447675" cy="447675"/>
          </a:xfrm>
          <a:prstGeom prst="rect">
            <a:avLst/>
          </a:prstGeom>
        </p:spPr>
      </p:pic>
      <p:sp>
        <p:nvSpPr>
          <p:cNvPr id="13" name="Text 7"/>
          <p:cNvSpPr/>
          <p:nvPr/>
        </p:nvSpPr>
        <p:spPr>
          <a:xfrm>
            <a:off x="626745" y="5266253"/>
            <a:ext cx="2238375" cy="279797"/>
          </a:xfrm>
          <a:prstGeom prst="rect">
            <a:avLst/>
          </a:prstGeom>
          <a:noFill/>
          <a:ln/>
        </p:spPr>
        <p:txBody>
          <a:bodyPr wrap="none" lIns="0" tIns="0" rIns="0" bIns="0" rtlCol="0" anchor="t"/>
          <a:lstStyle/>
          <a:p>
            <a:pPr marL="0" indent="0" algn="l">
              <a:lnSpc>
                <a:spcPts val="2200"/>
              </a:lnSpc>
              <a:buNone/>
            </a:pPr>
            <a:r>
              <a:rPr lang="en-US" sz="1750" dirty="0">
                <a:solidFill>
                  <a:srgbClr val="403011"/>
                </a:solidFill>
                <a:latin typeface="Brygada 1918 Semi Bold" pitchFamily="34" charset="0"/>
                <a:ea typeface="Brygada 1918 Semi Bold" pitchFamily="34" charset="-122"/>
                <a:cs typeface="Brygada 1918 Semi Bold" pitchFamily="34" charset="-120"/>
              </a:rPr>
              <a:t>System Testing</a:t>
            </a:r>
            <a:endParaRPr lang="en-US" sz="1750" dirty="0"/>
          </a:p>
        </p:txBody>
      </p:sp>
      <p:sp>
        <p:nvSpPr>
          <p:cNvPr id="14" name="Text 8"/>
          <p:cNvSpPr/>
          <p:nvPr/>
        </p:nvSpPr>
        <p:spPr>
          <a:xfrm>
            <a:off x="626745" y="5630823"/>
            <a:ext cx="3856911" cy="512683"/>
          </a:xfrm>
          <a:prstGeom prst="rect">
            <a:avLst/>
          </a:prstGeom>
          <a:noFill/>
          <a:ln/>
        </p:spPr>
        <p:txBody>
          <a:bodyPr wrap="square" lIns="0" tIns="0" rIns="0" bIns="0" rtlCol="0" anchor="t"/>
          <a:lstStyle/>
          <a:p>
            <a:pPr marL="0" indent="0" algn="l">
              <a:lnSpc>
                <a:spcPts val="2000"/>
              </a:lnSpc>
              <a:buNone/>
            </a:pPr>
            <a:r>
              <a:rPr lang="en-US" sz="1400" dirty="0">
                <a:solidFill>
                  <a:srgbClr val="403011"/>
                </a:solidFill>
                <a:latin typeface="Brygada 1918" pitchFamily="34" charset="0"/>
                <a:ea typeface="Brygada 1918" pitchFamily="34" charset="-122"/>
                <a:cs typeface="Brygada 1918" pitchFamily="34" charset="-120"/>
              </a:rPr>
              <a:t>Full end-to-end device testing (sensor input → processing → actuator output)</a:t>
            </a:r>
            <a:endParaRPr lang="en-US" sz="1400" dirty="0"/>
          </a:p>
        </p:txBody>
      </p:sp>
      <p:sp>
        <p:nvSpPr>
          <p:cNvPr id="15" name="Text 9"/>
          <p:cNvSpPr/>
          <p:nvPr/>
        </p:nvSpPr>
        <p:spPr>
          <a:xfrm>
            <a:off x="626745" y="6228278"/>
            <a:ext cx="3856911" cy="512683"/>
          </a:xfrm>
          <a:prstGeom prst="rect">
            <a:avLst/>
          </a:prstGeom>
          <a:noFill/>
          <a:ln/>
        </p:spPr>
        <p:txBody>
          <a:bodyPr wrap="square" lIns="0" tIns="0" rIns="0" bIns="0" rtlCol="0" anchor="t"/>
          <a:lstStyle/>
          <a:p>
            <a:pPr marL="342900" indent="-342900" algn="l">
              <a:lnSpc>
                <a:spcPts val="2000"/>
              </a:lnSpc>
              <a:buSzPct val="100000"/>
              <a:buChar char="•"/>
            </a:pPr>
            <a:r>
              <a:rPr lang="en-US" sz="1400" dirty="0">
                <a:solidFill>
                  <a:srgbClr val="403011"/>
                </a:solidFill>
                <a:latin typeface="Brygada 1918" pitchFamily="34" charset="0"/>
                <a:ea typeface="Brygada 1918" pitchFamily="34" charset="-122"/>
                <a:cs typeface="Brygada 1918" pitchFamily="34" charset="-120"/>
              </a:rPr>
              <a:t>Testing real-time performance, power consumption, thermal behavior</a:t>
            </a:r>
            <a:endParaRPr lang="en-US" sz="1400" dirty="0"/>
          </a:p>
        </p:txBody>
      </p:sp>
      <p:pic>
        <p:nvPicPr>
          <p:cNvPr id="16"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60344" y="4641890"/>
            <a:ext cx="447675" cy="447675"/>
          </a:xfrm>
          <a:prstGeom prst="rect">
            <a:avLst/>
          </a:prstGeom>
        </p:spPr>
      </p:pic>
      <p:sp>
        <p:nvSpPr>
          <p:cNvPr id="17" name="Text 10"/>
          <p:cNvSpPr/>
          <p:nvPr/>
        </p:nvSpPr>
        <p:spPr>
          <a:xfrm>
            <a:off x="4660344" y="5266253"/>
            <a:ext cx="2238375" cy="279797"/>
          </a:xfrm>
          <a:prstGeom prst="rect">
            <a:avLst/>
          </a:prstGeom>
          <a:noFill/>
          <a:ln/>
        </p:spPr>
        <p:txBody>
          <a:bodyPr wrap="none" lIns="0" tIns="0" rIns="0" bIns="0" rtlCol="0" anchor="t"/>
          <a:lstStyle/>
          <a:p>
            <a:pPr marL="0" indent="0" algn="l">
              <a:lnSpc>
                <a:spcPts val="2200"/>
              </a:lnSpc>
              <a:buNone/>
            </a:pPr>
            <a:r>
              <a:rPr lang="en-US" sz="1750" dirty="0">
                <a:solidFill>
                  <a:srgbClr val="403011"/>
                </a:solidFill>
                <a:latin typeface="Brygada 1918 Semi Bold" pitchFamily="34" charset="0"/>
                <a:ea typeface="Brygada 1918 Semi Bold" pitchFamily="34" charset="-122"/>
                <a:cs typeface="Brygada 1918 Semi Bold" pitchFamily="34" charset="-120"/>
              </a:rPr>
              <a:t>Acceptance Testing</a:t>
            </a:r>
            <a:endParaRPr lang="en-US" sz="1750" dirty="0"/>
          </a:p>
        </p:txBody>
      </p:sp>
      <p:sp>
        <p:nvSpPr>
          <p:cNvPr id="18" name="Text 11"/>
          <p:cNvSpPr/>
          <p:nvPr/>
        </p:nvSpPr>
        <p:spPr>
          <a:xfrm>
            <a:off x="4660344" y="5630823"/>
            <a:ext cx="3856911" cy="512683"/>
          </a:xfrm>
          <a:prstGeom prst="rect">
            <a:avLst/>
          </a:prstGeom>
          <a:noFill/>
          <a:ln/>
        </p:spPr>
        <p:txBody>
          <a:bodyPr wrap="square" lIns="0" tIns="0" rIns="0" bIns="0" rtlCol="0" anchor="t"/>
          <a:lstStyle/>
          <a:p>
            <a:pPr marL="0" indent="0" algn="l">
              <a:lnSpc>
                <a:spcPts val="2000"/>
              </a:lnSpc>
              <a:buNone/>
            </a:pPr>
            <a:r>
              <a:rPr lang="en-US" sz="1400" dirty="0">
                <a:solidFill>
                  <a:srgbClr val="403011"/>
                </a:solidFill>
                <a:latin typeface="Brygada 1918" pitchFamily="34" charset="0"/>
                <a:ea typeface="Brygada 1918" pitchFamily="34" charset="-122"/>
                <a:cs typeface="Brygada 1918" pitchFamily="34" charset="-120"/>
              </a:rPr>
              <a:t>Real-world environmental testing (temperature, humidity, vibration, EMI)</a:t>
            </a:r>
            <a:endParaRPr lang="en-US" sz="1400" dirty="0"/>
          </a:p>
        </p:txBody>
      </p:sp>
      <p:sp>
        <p:nvSpPr>
          <p:cNvPr id="19" name="Text 12"/>
          <p:cNvSpPr/>
          <p:nvPr/>
        </p:nvSpPr>
        <p:spPr>
          <a:xfrm>
            <a:off x="4660344" y="6228278"/>
            <a:ext cx="3856911" cy="769025"/>
          </a:xfrm>
          <a:prstGeom prst="rect">
            <a:avLst/>
          </a:prstGeom>
          <a:noFill/>
          <a:ln/>
        </p:spPr>
        <p:txBody>
          <a:bodyPr wrap="square" lIns="0" tIns="0" rIns="0" bIns="0" rtlCol="0" anchor="t"/>
          <a:lstStyle/>
          <a:p>
            <a:pPr marL="342900" indent="-342900" algn="l">
              <a:lnSpc>
                <a:spcPts val="2000"/>
              </a:lnSpc>
              <a:buSzPct val="100000"/>
              <a:buChar char="•"/>
            </a:pPr>
            <a:r>
              <a:rPr lang="en-US" sz="1400" dirty="0">
                <a:solidFill>
                  <a:srgbClr val="403011"/>
                </a:solidFill>
                <a:latin typeface="Brygada 1918" pitchFamily="34" charset="0"/>
                <a:ea typeface="Brygada 1918" pitchFamily="34" charset="-122"/>
                <a:cs typeface="Brygada 1918" pitchFamily="34" charset="-120"/>
              </a:rPr>
              <a:t>Verifying device meets performance specifications in actual deployment conditions</a:t>
            </a:r>
            <a:endParaRPr 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902381"/>
          </a:xfrm>
          <a:prstGeom prst="rect">
            <a:avLst/>
          </a:prstGeom>
        </p:spPr>
      </p:pic>
      <p:sp>
        <p:nvSpPr>
          <p:cNvPr id="3" name="Text 0"/>
          <p:cNvSpPr/>
          <p:nvPr/>
        </p:nvSpPr>
        <p:spPr>
          <a:xfrm>
            <a:off x="2314218" y="2870478"/>
            <a:ext cx="6653093" cy="453033"/>
          </a:xfrm>
          <a:prstGeom prst="rect">
            <a:avLst/>
          </a:prstGeom>
          <a:noFill/>
          <a:ln/>
        </p:spPr>
        <p:txBody>
          <a:bodyPr wrap="none" lIns="0" tIns="0" rIns="0" bIns="0" rtlCol="0" anchor="t"/>
          <a:lstStyle/>
          <a:p>
            <a:pPr marL="0" indent="0" algn="l">
              <a:lnSpc>
                <a:spcPts val="3550"/>
              </a:lnSpc>
              <a:buNone/>
            </a:pPr>
            <a:r>
              <a:rPr lang="en-US" sz="2850" dirty="0">
                <a:solidFill>
                  <a:srgbClr val="403011"/>
                </a:solidFill>
                <a:latin typeface="Brygada 1918 Semi Bold" pitchFamily="34" charset="0"/>
                <a:ea typeface="Brygada 1918 Semi Bold" pitchFamily="34" charset="-122"/>
                <a:cs typeface="Brygada 1918 Semi Bold" pitchFamily="34" charset="-120"/>
              </a:rPr>
              <a:t>Real-Time Example: Validation Process</a:t>
            </a:r>
            <a:endParaRPr lang="en-US" sz="2850" dirty="0"/>
          </a:p>
        </p:txBody>
      </p:sp>
      <p:sp>
        <p:nvSpPr>
          <p:cNvPr id="4" name="Text 1"/>
          <p:cNvSpPr/>
          <p:nvPr/>
        </p:nvSpPr>
        <p:spPr>
          <a:xfrm>
            <a:off x="2314218" y="3462457"/>
            <a:ext cx="10001845" cy="189905"/>
          </a:xfrm>
          <a:prstGeom prst="rect">
            <a:avLst/>
          </a:prstGeom>
          <a:noFill/>
          <a:ln/>
        </p:spPr>
        <p:txBody>
          <a:bodyPr wrap="none" lIns="0" tIns="0" rIns="0" bIns="0" rtlCol="0" anchor="t"/>
          <a:lstStyle/>
          <a:p>
            <a:pPr marL="0" indent="0" algn="l">
              <a:lnSpc>
                <a:spcPts val="1450"/>
              </a:lnSpc>
              <a:buNone/>
            </a:pPr>
            <a:r>
              <a:rPr lang="en-US" sz="1100" dirty="0">
                <a:solidFill>
                  <a:srgbClr val="403011"/>
                </a:solidFill>
                <a:latin typeface="Brygada 1918" pitchFamily="34" charset="0"/>
                <a:ea typeface="Brygada 1918" pitchFamily="34" charset="-122"/>
                <a:cs typeface="Brygada 1918" pitchFamily="34" charset="-120"/>
              </a:rPr>
              <a:t>Embedded Systems - IoT Device Firmware</a:t>
            </a:r>
            <a:endParaRPr lang="en-US" sz="1100" dirty="0"/>
          </a:p>
        </p:txBody>
      </p:sp>
      <p:pic>
        <p:nvPicPr>
          <p:cNvPr id="5"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14218" y="3756541"/>
            <a:ext cx="362307" cy="362307"/>
          </a:xfrm>
          <a:prstGeom prst="rect">
            <a:avLst/>
          </a:prstGeom>
        </p:spPr>
      </p:pic>
      <p:sp>
        <p:nvSpPr>
          <p:cNvPr id="6" name="Text 2"/>
          <p:cNvSpPr/>
          <p:nvPr/>
        </p:nvSpPr>
        <p:spPr>
          <a:xfrm>
            <a:off x="2314218" y="4234577"/>
            <a:ext cx="1811893" cy="226457"/>
          </a:xfrm>
          <a:prstGeom prst="rect">
            <a:avLst/>
          </a:prstGeom>
          <a:noFill/>
          <a:ln/>
        </p:spPr>
        <p:txBody>
          <a:bodyPr wrap="none" lIns="0" tIns="0" rIns="0" bIns="0" rtlCol="0" anchor="t"/>
          <a:lstStyle/>
          <a:p>
            <a:pPr marL="0" indent="0" algn="l">
              <a:lnSpc>
                <a:spcPts val="1750"/>
              </a:lnSpc>
              <a:buNone/>
            </a:pPr>
            <a:r>
              <a:rPr lang="en-US" sz="1400" dirty="0">
                <a:solidFill>
                  <a:srgbClr val="403011"/>
                </a:solidFill>
                <a:latin typeface="Brygada 1918 Semi Bold" pitchFamily="34" charset="0"/>
                <a:ea typeface="Brygada 1918 Semi Bold" pitchFamily="34" charset="-122"/>
                <a:cs typeface="Brygada 1918 Semi Bold" pitchFamily="34" charset="-120"/>
              </a:rPr>
              <a:t>Unit Testing</a:t>
            </a:r>
            <a:endParaRPr lang="en-US" sz="1400" dirty="0"/>
          </a:p>
        </p:txBody>
      </p:sp>
      <p:sp>
        <p:nvSpPr>
          <p:cNvPr id="7" name="Text 3"/>
          <p:cNvSpPr/>
          <p:nvPr/>
        </p:nvSpPr>
        <p:spPr>
          <a:xfrm>
            <a:off x="2314218" y="4516517"/>
            <a:ext cx="4942999" cy="584954"/>
          </a:xfrm>
          <a:prstGeom prst="rect">
            <a:avLst/>
          </a:prstGeom>
          <a:noFill/>
          <a:ln/>
        </p:spPr>
        <p:txBody>
          <a:bodyPr wrap="square" lIns="0" tIns="0" rIns="0" bIns="0" rtlCol="0" anchor="t"/>
          <a:lstStyle/>
          <a:p>
            <a:pPr marL="0" indent="0" algn="l">
              <a:lnSpc>
                <a:spcPts val="1450"/>
              </a:lnSpc>
              <a:buNone/>
            </a:pPr>
            <a:r>
              <a:rPr lang="en-US" sz="1100" dirty="0">
                <a:solidFill>
                  <a:srgbClr val="403011"/>
                </a:solidFill>
                <a:latin typeface="Brygada 1918" pitchFamily="34" charset="0"/>
                <a:ea typeface="Brygada 1918" pitchFamily="34" charset="-122"/>
                <a:cs typeface="Brygada 1918" pitchFamily="34" charset="-120"/>
              </a:rPr>
              <a:t>Focuses on individual firmware functions like </a:t>
            </a:r>
            <a:r>
              <a:rPr lang="en-US" sz="1100" dirty="0">
                <a:solidFill>
                  <a:srgbClr val="403011"/>
                </a:solidFill>
                <a:highlight>
                  <a:srgbClr val="E9DEC7"/>
                </a:highlight>
                <a:latin typeface="Consolas" pitchFamily="34" charset="0"/>
                <a:ea typeface="Consolas" pitchFamily="34" charset="-122"/>
                <a:cs typeface="Consolas" pitchFamily="34" charset="-120"/>
              </a:rPr>
              <a:t>readSensorData()</a:t>
            </a:r>
            <a:r>
              <a:rPr lang="en-US" sz="1100" dirty="0">
                <a:solidFill>
                  <a:srgbClr val="403011"/>
                </a:solidFill>
                <a:latin typeface="Brygada 1918" pitchFamily="34" charset="0"/>
                <a:ea typeface="Brygada 1918" pitchFamily="34" charset="-122"/>
                <a:cs typeface="Brygada 1918" pitchFamily="34" charset="-120"/>
              </a:rPr>
              <a:t>, </a:t>
            </a:r>
            <a:r>
              <a:rPr lang="en-US" sz="1100" dirty="0">
                <a:solidFill>
                  <a:srgbClr val="403011"/>
                </a:solidFill>
                <a:highlight>
                  <a:srgbClr val="E9DEC7"/>
                </a:highlight>
                <a:latin typeface="Consolas" pitchFamily="34" charset="0"/>
                <a:ea typeface="Consolas" pitchFamily="34" charset="-122"/>
                <a:cs typeface="Consolas" pitchFamily="34" charset="-120"/>
              </a:rPr>
              <a:t>calculateTemperature()</a:t>
            </a:r>
            <a:r>
              <a:rPr lang="en-US" sz="1100" dirty="0">
                <a:solidFill>
                  <a:srgbClr val="403011"/>
                </a:solidFill>
                <a:latin typeface="Brygada 1918" pitchFamily="34" charset="0"/>
                <a:ea typeface="Brygada 1918" pitchFamily="34" charset="-122"/>
                <a:cs typeface="Brygada 1918" pitchFamily="34" charset="-120"/>
              </a:rPr>
              <a:t>, </a:t>
            </a:r>
            <a:r>
              <a:rPr lang="en-US" sz="1100" dirty="0">
                <a:solidFill>
                  <a:srgbClr val="403011"/>
                </a:solidFill>
                <a:highlight>
                  <a:srgbClr val="E9DEC7"/>
                </a:highlight>
                <a:latin typeface="Consolas" pitchFamily="34" charset="0"/>
                <a:ea typeface="Consolas" pitchFamily="34" charset="-122"/>
                <a:cs typeface="Consolas" pitchFamily="34" charset="-120"/>
              </a:rPr>
              <a:t>controlMotor()</a:t>
            </a:r>
            <a:r>
              <a:rPr lang="en-US" sz="1100" dirty="0">
                <a:solidFill>
                  <a:srgbClr val="403011"/>
                </a:solidFill>
                <a:latin typeface="Brygada 1918" pitchFamily="34" charset="0"/>
                <a:ea typeface="Brygada 1918" pitchFamily="34" charset="-122"/>
                <a:cs typeface="Brygada 1918" pitchFamily="34" charset="-120"/>
              </a:rPr>
              <a:t>. Each function correctly processes sensor inputs and returns expected outputs in isolation.</a:t>
            </a:r>
            <a:endParaRPr lang="en-US" sz="1100" dirty="0"/>
          </a:p>
        </p:txBody>
      </p:sp>
      <p:pic>
        <p:nvPicPr>
          <p:cNvPr id="8"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2945" y="3756541"/>
            <a:ext cx="362307" cy="362307"/>
          </a:xfrm>
          <a:prstGeom prst="rect">
            <a:avLst/>
          </a:prstGeom>
        </p:spPr>
      </p:pic>
      <p:sp>
        <p:nvSpPr>
          <p:cNvPr id="9" name="Text 4"/>
          <p:cNvSpPr/>
          <p:nvPr/>
        </p:nvSpPr>
        <p:spPr>
          <a:xfrm>
            <a:off x="7372945" y="4234577"/>
            <a:ext cx="1811893" cy="226457"/>
          </a:xfrm>
          <a:prstGeom prst="rect">
            <a:avLst/>
          </a:prstGeom>
          <a:noFill/>
          <a:ln/>
        </p:spPr>
        <p:txBody>
          <a:bodyPr wrap="none" lIns="0" tIns="0" rIns="0" bIns="0" rtlCol="0" anchor="t"/>
          <a:lstStyle/>
          <a:p>
            <a:pPr marL="0" indent="0" algn="l">
              <a:lnSpc>
                <a:spcPts val="1750"/>
              </a:lnSpc>
              <a:buNone/>
            </a:pPr>
            <a:r>
              <a:rPr lang="en-US" sz="1400" dirty="0">
                <a:solidFill>
                  <a:srgbClr val="403011"/>
                </a:solidFill>
                <a:latin typeface="Brygada 1918 Semi Bold" pitchFamily="34" charset="0"/>
                <a:ea typeface="Brygada 1918 Semi Bold" pitchFamily="34" charset="-122"/>
                <a:cs typeface="Brygada 1918 Semi Bold" pitchFamily="34" charset="-120"/>
              </a:rPr>
              <a:t>Integration Testing</a:t>
            </a:r>
            <a:endParaRPr lang="en-US" sz="1400" dirty="0"/>
          </a:p>
        </p:txBody>
      </p:sp>
      <p:sp>
        <p:nvSpPr>
          <p:cNvPr id="10" name="Text 5"/>
          <p:cNvSpPr/>
          <p:nvPr/>
        </p:nvSpPr>
        <p:spPr>
          <a:xfrm>
            <a:off x="7372945" y="4516517"/>
            <a:ext cx="4943118" cy="759619"/>
          </a:xfrm>
          <a:prstGeom prst="rect">
            <a:avLst/>
          </a:prstGeom>
          <a:noFill/>
          <a:ln/>
        </p:spPr>
        <p:txBody>
          <a:bodyPr wrap="square" lIns="0" tIns="0" rIns="0" bIns="0" rtlCol="0" anchor="t"/>
          <a:lstStyle/>
          <a:p>
            <a:pPr marL="0" indent="0" algn="l">
              <a:lnSpc>
                <a:spcPts val="1450"/>
              </a:lnSpc>
              <a:buNone/>
            </a:pPr>
            <a:r>
              <a:rPr lang="en-US" sz="1100" dirty="0">
                <a:solidFill>
                  <a:srgbClr val="403011"/>
                </a:solidFill>
                <a:latin typeface="Brygada 1918" pitchFamily="34" charset="0"/>
                <a:ea typeface="Brygada 1918" pitchFamily="34" charset="-122"/>
                <a:cs typeface="Brygada 1918" pitchFamily="34" charset="-120"/>
              </a:rPr>
              <a:t>Verifies interaction between sensor module and microcontroller, or communication between different hardware components. Ensures modules communicate seamlessly and data flows correctly between hardware and firmware without errors.</a:t>
            </a:r>
            <a:endParaRPr lang="en-US" sz="1100" dirty="0"/>
          </a:p>
        </p:txBody>
      </p:sp>
      <p:pic>
        <p:nvPicPr>
          <p:cNvPr id="11"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14218" y="5461397"/>
            <a:ext cx="362307" cy="362307"/>
          </a:xfrm>
          <a:prstGeom prst="rect">
            <a:avLst/>
          </a:prstGeom>
        </p:spPr>
      </p:pic>
      <p:sp>
        <p:nvSpPr>
          <p:cNvPr id="12" name="Text 6"/>
          <p:cNvSpPr/>
          <p:nvPr/>
        </p:nvSpPr>
        <p:spPr>
          <a:xfrm>
            <a:off x="2314218" y="5939433"/>
            <a:ext cx="1811893" cy="226457"/>
          </a:xfrm>
          <a:prstGeom prst="rect">
            <a:avLst/>
          </a:prstGeom>
          <a:noFill/>
          <a:ln/>
        </p:spPr>
        <p:txBody>
          <a:bodyPr wrap="none" lIns="0" tIns="0" rIns="0" bIns="0" rtlCol="0" anchor="t"/>
          <a:lstStyle/>
          <a:p>
            <a:pPr marL="0" indent="0" algn="l">
              <a:lnSpc>
                <a:spcPts val="1750"/>
              </a:lnSpc>
              <a:buNone/>
            </a:pPr>
            <a:r>
              <a:rPr lang="en-US" sz="1400" dirty="0">
                <a:solidFill>
                  <a:srgbClr val="403011"/>
                </a:solidFill>
                <a:latin typeface="Brygada 1918 Semi Bold" pitchFamily="34" charset="0"/>
                <a:ea typeface="Brygada 1918 Semi Bold" pitchFamily="34" charset="-122"/>
                <a:cs typeface="Brygada 1918 Semi Bold" pitchFamily="34" charset="-120"/>
              </a:rPr>
              <a:t>System Testing</a:t>
            </a:r>
            <a:endParaRPr lang="en-US" sz="1400" dirty="0"/>
          </a:p>
        </p:txBody>
      </p:sp>
      <p:sp>
        <p:nvSpPr>
          <p:cNvPr id="13" name="Text 7"/>
          <p:cNvSpPr/>
          <p:nvPr/>
        </p:nvSpPr>
        <p:spPr>
          <a:xfrm>
            <a:off x="2314218" y="6221373"/>
            <a:ext cx="4942999" cy="759619"/>
          </a:xfrm>
          <a:prstGeom prst="rect">
            <a:avLst/>
          </a:prstGeom>
          <a:noFill/>
          <a:ln/>
        </p:spPr>
        <p:txBody>
          <a:bodyPr wrap="square" lIns="0" tIns="0" rIns="0" bIns="0" rtlCol="0" anchor="t"/>
          <a:lstStyle/>
          <a:p>
            <a:pPr marL="0" indent="0" algn="l">
              <a:lnSpc>
                <a:spcPts val="1450"/>
              </a:lnSpc>
              <a:buNone/>
            </a:pPr>
            <a:r>
              <a:rPr lang="en-US" sz="1100" dirty="0">
                <a:solidFill>
                  <a:srgbClr val="403011"/>
                </a:solidFill>
                <a:latin typeface="Brygada 1918" pitchFamily="34" charset="0"/>
                <a:ea typeface="Brygada 1918" pitchFamily="34" charset="-122"/>
                <a:cs typeface="Brygada 1918" pitchFamily="34" charset="-120"/>
              </a:rPr>
              <a:t>Tests the full end-to-end device operation (sensor reading → processing → motor control → data transmission). The entire embedded system functions as a cohesive unit, meeting all hardware and firmware specifications.</a:t>
            </a:r>
            <a:endParaRPr lang="en-US" sz="1100" dirty="0"/>
          </a:p>
        </p:txBody>
      </p:sp>
      <p:pic>
        <p:nvPicPr>
          <p:cNvPr id="14"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72945" y="5461397"/>
            <a:ext cx="362307" cy="362307"/>
          </a:xfrm>
          <a:prstGeom prst="rect">
            <a:avLst/>
          </a:prstGeom>
        </p:spPr>
      </p:pic>
      <p:sp>
        <p:nvSpPr>
          <p:cNvPr id="15" name="Text 8"/>
          <p:cNvSpPr/>
          <p:nvPr/>
        </p:nvSpPr>
        <p:spPr>
          <a:xfrm>
            <a:off x="7372945" y="5939433"/>
            <a:ext cx="1811893" cy="226457"/>
          </a:xfrm>
          <a:prstGeom prst="rect">
            <a:avLst/>
          </a:prstGeom>
          <a:noFill/>
          <a:ln/>
        </p:spPr>
        <p:txBody>
          <a:bodyPr wrap="none" lIns="0" tIns="0" rIns="0" bIns="0" rtlCol="0" anchor="t"/>
          <a:lstStyle/>
          <a:p>
            <a:pPr marL="0" indent="0" algn="l">
              <a:lnSpc>
                <a:spcPts val="1750"/>
              </a:lnSpc>
              <a:buNone/>
            </a:pPr>
            <a:r>
              <a:rPr lang="en-US" sz="1400" dirty="0">
                <a:solidFill>
                  <a:srgbClr val="403011"/>
                </a:solidFill>
                <a:latin typeface="Brygada 1918 Semi Bold" pitchFamily="34" charset="0"/>
                <a:ea typeface="Brygada 1918 Semi Bold" pitchFamily="34" charset="-122"/>
                <a:cs typeface="Brygada 1918 Semi Bold" pitchFamily="34" charset="-120"/>
              </a:rPr>
              <a:t>Acceptance Testing</a:t>
            </a:r>
            <a:endParaRPr lang="en-US" sz="1400" dirty="0"/>
          </a:p>
        </p:txBody>
      </p:sp>
      <p:sp>
        <p:nvSpPr>
          <p:cNvPr id="16" name="Text 9"/>
          <p:cNvSpPr/>
          <p:nvPr/>
        </p:nvSpPr>
        <p:spPr>
          <a:xfrm>
            <a:off x="7372945" y="6221373"/>
            <a:ext cx="4943118" cy="949523"/>
          </a:xfrm>
          <a:prstGeom prst="rect">
            <a:avLst/>
          </a:prstGeom>
          <a:noFill/>
          <a:ln/>
        </p:spPr>
        <p:txBody>
          <a:bodyPr wrap="square" lIns="0" tIns="0" rIns="0" bIns="0" rtlCol="0" anchor="t"/>
          <a:lstStyle/>
          <a:p>
            <a:pPr marL="0" indent="0" algn="l">
              <a:lnSpc>
                <a:spcPts val="1450"/>
              </a:lnSpc>
              <a:buNone/>
            </a:pPr>
            <a:r>
              <a:rPr lang="en-US" sz="1100" dirty="0">
                <a:solidFill>
                  <a:srgbClr val="403011"/>
                </a:solidFill>
                <a:latin typeface="Brygada 1918" pitchFamily="34" charset="0"/>
                <a:ea typeface="Brygada 1918" pitchFamily="34" charset="-122"/>
                <a:cs typeface="Brygada 1918" pitchFamily="34" charset="-120"/>
              </a:rPr>
              <a:t>Validates real-world scenarios, for example, "Device correctly reads temperature and adjusts fan speed within 2 seconds" or "Wireless transmission is reliable in target environment." Stakeholders confirm the embedded device meets performance requirements and works reliably in actual deployment conditions.</a:t>
            </a:r>
            <a:endParaRPr lang="en-US" sz="1100" dirty="0"/>
          </a:p>
        </p:txBody>
      </p:sp>
      <p:sp>
        <p:nvSpPr>
          <p:cNvPr id="17" name="Rectangle 16">
            <a:extLst>
              <a:ext uri="{FF2B5EF4-FFF2-40B4-BE49-F238E27FC236}">
                <a16:creationId xmlns:a16="http://schemas.microsoft.com/office/drawing/2014/main" id="{656CB3A3-C830-05FB-3820-97ABED38ABE5}"/>
              </a:ext>
            </a:extLst>
          </p:cNvPr>
          <p:cNvSpPr/>
          <p:nvPr/>
        </p:nvSpPr>
        <p:spPr>
          <a:xfrm>
            <a:off x="12756444" y="7778044"/>
            <a:ext cx="1873956" cy="372534"/>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193840"/>
            <a:ext cx="7320320" cy="708779"/>
          </a:xfrm>
          <a:prstGeom prst="rect">
            <a:avLst/>
          </a:prstGeom>
          <a:noFill/>
          <a:ln/>
        </p:spPr>
        <p:txBody>
          <a:bodyPr wrap="none" lIns="0" tIns="0" rIns="0" bIns="0" rtlCol="0" anchor="t"/>
          <a:lstStyle/>
          <a:p>
            <a:pPr marL="0" indent="0" algn="l">
              <a:lnSpc>
                <a:spcPts val="5550"/>
              </a:lnSpc>
              <a:buNone/>
            </a:pPr>
            <a:r>
              <a:rPr lang="en-US" sz="4450" dirty="0">
                <a:solidFill>
                  <a:srgbClr val="403011"/>
                </a:solidFill>
                <a:latin typeface="Brygada 1918 Semi Bold" pitchFamily="34" charset="0"/>
                <a:ea typeface="Brygada 1918 Semi Bold" pitchFamily="34" charset="-122"/>
                <a:cs typeface="Brygada 1918 Semi Bold" pitchFamily="34" charset="-120"/>
              </a:rPr>
              <a:t>Formal vs. Informal Testing</a:t>
            </a:r>
            <a:endParaRPr lang="en-US" sz="4450" dirty="0"/>
          </a:p>
        </p:txBody>
      </p:sp>
      <p:sp>
        <p:nvSpPr>
          <p:cNvPr id="3" name="Shape 1"/>
          <p:cNvSpPr/>
          <p:nvPr/>
        </p:nvSpPr>
        <p:spPr>
          <a:xfrm>
            <a:off x="793790" y="2356247"/>
            <a:ext cx="6407944" cy="4679394"/>
          </a:xfrm>
          <a:prstGeom prst="roundRect">
            <a:avLst>
              <a:gd name="adj" fmla="val 3127"/>
            </a:avLst>
          </a:prstGeom>
          <a:solidFill>
            <a:srgbClr val="F6EBD4"/>
          </a:solidFill>
          <a:ln w="30480">
            <a:solidFill>
              <a:srgbClr val="626C3B"/>
            </a:solidFill>
            <a:prstDash val="solid"/>
          </a:ln>
        </p:spPr>
        <p:txBody>
          <a:bodyPr/>
          <a:lstStyle/>
          <a:p>
            <a:endParaRPr/>
          </a:p>
        </p:txBody>
      </p:sp>
      <p:sp>
        <p:nvSpPr>
          <p:cNvPr id="4" name="Shape 2"/>
          <p:cNvSpPr/>
          <p:nvPr/>
        </p:nvSpPr>
        <p:spPr>
          <a:xfrm>
            <a:off x="763310" y="2356247"/>
            <a:ext cx="121920" cy="4679394"/>
          </a:xfrm>
          <a:prstGeom prst="roundRect">
            <a:avLst>
              <a:gd name="adj" fmla="val 279070"/>
            </a:avLst>
          </a:prstGeom>
          <a:solidFill>
            <a:srgbClr val="626C3B"/>
          </a:solidFill>
          <a:ln/>
        </p:spPr>
        <p:txBody>
          <a:bodyPr/>
          <a:lstStyle/>
          <a:p>
            <a:endParaRPr/>
          </a:p>
        </p:txBody>
      </p:sp>
      <p:sp>
        <p:nvSpPr>
          <p:cNvPr id="5" name="Text 3"/>
          <p:cNvSpPr/>
          <p:nvPr/>
        </p:nvSpPr>
        <p:spPr>
          <a:xfrm>
            <a:off x="1142524" y="261354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3011"/>
                </a:solidFill>
                <a:latin typeface="Brygada 1918 Semi Bold" pitchFamily="34" charset="0"/>
                <a:ea typeface="Brygada 1918 Semi Bold" pitchFamily="34" charset="-122"/>
                <a:cs typeface="Brygada 1918 Semi Bold" pitchFamily="34" charset="-120"/>
              </a:rPr>
              <a:t>Informal Testing</a:t>
            </a:r>
            <a:endParaRPr lang="en-US" sz="2200" dirty="0"/>
          </a:p>
        </p:txBody>
      </p:sp>
      <p:sp>
        <p:nvSpPr>
          <p:cNvPr id="6" name="Text 4"/>
          <p:cNvSpPr/>
          <p:nvPr/>
        </p:nvSpPr>
        <p:spPr>
          <a:xfrm>
            <a:off x="1142524" y="3103959"/>
            <a:ext cx="5801916" cy="725805"/>
          </a:xfrm>
          <a:prstGeom prst="rect">
            <a:avLst/>
          </a:prstGeom>
          <a:noFill/>
          <a:ln/>
        </p:spPr>
        <p:txBody>
          <a:bodyPr wrap="square" lIns="0" tIns="0" rIns="0" bIns="0" rtlCol="0" anchor="t"/>
          <a:lstStyle/>
          <a:p>
            <a:pPr marL="0" indent="0" algn="l">
              <a:lnSpc>
                <a:spcPts val="2850"/>
              </a:lnSpc>
              <a:buNone/>
            </a:pPr>
            <a:r>
              <a:rPr lang="en-US" sz="1750" b="1" dirty="0">
                <a:solidFill>
                  <a:srgbClr val="403011"/>
                </a:solidFill>
                <a:latin typeface="Brygada 1918" pitchFamily="34" charset="0"/>
                <a:ea typeface="Brygada 1918" pitchFamily="34" charset="-122"/>
                <a:cs typeface="Brygada 1918" pitchFamily="34" charset="-120"/>
              </a:rPr>
              <a:t>When:</a:t>
            </a:r>
            <a:r>
              <a:rPr lang="en-US" sz="1750" dirty="0">
                <a:solidFill>
                  <a:srgbClr val="403011"/>
                </a:solidFill>
                <a:latin typeface="Brygada 1918" pitchFamily="34" charset="0"/>
                <a:ea typeface="Brygada 1918" pitchFamily="34" charset="-122"/>
                <a:cs typeface="Brygada 1918" pitchFamily="34" charset="-120"/>
              </a:rPr>
              <a:t> During firmware development to verify code changes</a:t>
            </a:r>
            <a:endParaRPr lang="en-US" sz="1750" dirty="0"/>
          </a:p>
        </p:txBody>
      </p:sp>
      <p:sp>
        <p:nvSpPr>
          <p:cNvPr id="7" name="Text 5"/>
          <p:cNvSpPr/>
          <p:nvPr/>
        </p:nvSpPr>
        <p:spPr>
          <a:xfrm>
            <a:off x="1142524" y="3965853"/>
            <a:ext cx="5801916" cy="725805"/>
          </a:xfrm>
          <a:prstGeom prst="rect">
            <a:avLst/>
          </a:prstGeom>
          <a:noFill/>
          <a:ln/>
        </p:spPr>
        <p:txBody>
          <a:bodyPr wrap="square" lIns="0" tIns="0" rIns="0" bIns="0" rtlCol="0" anchor="t"/>
          <a:lstStyle/>
          <a:p>
            <a:pPr marL="0" indent="0" algn="l">
              <a:lnSpc>
                <a:spcPts val="2850"/>
              </a:lnSpc>
              <a:buNone/>
            </a:pPr>
            <a:r>
              <a:rPr lang="en-US" sz="1750" b="1" dirty="0">
                <a:solidFill>
                  <a:srgbClr val="403011"/>
                </a:solidFill>
                <a:latin typeface="Brygada 1918" pitchFamily="34" charset="0"/>
                <a:ea typeface="Brygada 1918" pitchFamily="34" charset="-122"/>
                <a:cs typeface="Brygada 1918" pitchFamily="34" charset="-120"/>
              </a:rPr>
              <a:t>Why:</a:t>
            </a:r>
            <a:r>
              <a:rPr lang="en-US" sz="1750" dirty="0">
                <a:solidFill>
                  <a:srgbClr val="403011"/>
                </a:solidFill>
                <a:latin typeface="Brygada 1918" pitchFamily="34" charset="0"/>
                <a:ea typeface="Brygada 1918" pitchFamily="34" charset="-122"/>
                <a:cs typeface="Brygada 1918" pitchFamily="34" charset="-120"/>
              </a:rPr>
              <a:t> Find bugs early, verify interrupt handling, check timing constraints</a:t>
            </a:r>
            <a:endParaRPr lang="en-US" sz="1750" dirty="0"/>
          </a:p>
        </p:txBody>
      </p:sp>
      <p:sp>
        <p:nvSpPr>
          <p:cNvPr id="8" name="Text 6"/>
          <p:cNvSpPr/>
          <p:nvPr/>
        </p:nvSpPr>
        <p:spPr>
          <a:xfrm>
            <a:off x="1142524" y="4827746"/>
            <a:ext cx="5801916" cy="362903"/>
          </a:xfrm>
          <a:prstGeom prst="rect">
            <a:avLst/>
          </a:prstGeom>
          <a:noFill/>
          <a:ln/>
        </p:spPr>
        <p:txBody>
          <a:bodyPr wrap="none" lIns="0" tIns="0" rIns="0" bIns="0" rtlCol="0" anchor="t"/>
          <a:lstStyle/>
          <a:p>
            <a:pPr marL="0" indent="0" algn="l">
              <a:lnSpc>
                <a:spcPts val="2850"/>
              </a:lnSpc>
              <a:buNone/>
            </a:pPr>
            <a:r>
              <a:rPr lang="en-US" sz="1750" b="1" dirty="0">
                <a:solidFill>
                  <a:srgbClr val="403011"/>
                </a:solidFill>
                <a:latin typeface="Brygada 1918" pitchFamily="34" charset="0"/>
                <a:ea typeface="Brygada 1918" pitchFamily="34" charset="-122"/>
                <a:cs typeface="Brygada 1918" pitchFamily="34" charset="-120"/>
              </a:rPr>
              <a:t>Requirements:</a:t>
            </a:r>
            <a:r>
              <a:rPr lang="en-US" sz="1750" dirty="0">
                <a:solidFill>
                  <a:srgbClr val="403011"/>
                </a:solidFill>
                <a:latin typeface="Brygada 1918" pitchFamily="34" charset="0"/>
                <a:ea typeface="Brygada 1918" pitchFamily="34" charset="-122"/>
                <a:cs typeface="Brygada 1918" pitchFamily="34" charset="-120"/>
              </a:rPr>
              <a:t> No formal test plans needed</a:t>
            </a:r>
            <a:endParaRPr lang="en-US" sz="1750" dirty="0"/>
          </a:p>
        </p:txBody>
      </p:sp>
      <p:sp>
        <p:nvSpPr>
          <p:cNvPr id="9" name="Text 7"/>
          <p:cNvSpPr/>
          <p:nvPr/>
        </p:nvSpPr>
        <p:spPr>
          <a:xfrm>
            <a:off x="1142524" y="5326737"/>
            <a:ext cx="5801916" cy="1088708"/>
          </a:xfrm>
          <a:prstGeom prst="rect">
            <a:avLst/>
          </a:prstGeom>
          <a:noFill/>
          <a:ln/>
        </p:spPr>
        <p:txBody>
          <a:bodyPr wrap="square" lIns="0" tIns="0" rIns="0" bIns="0" rtlCol="0" anchor="t"/>
          <a:lstStyle/>
          <a:p>
            <a:pPr marL="0" indent="0" algn="l">
              <a:lnSpc>
                <a:spcPts val="2850"/>
              </a:lnSpc>
              <a:buNone/>
            </a:pPr>
            <a:r>
              <a:rPr lang="en-US" sz="1750" b="1" dirty="0">
                <a:solidFill>
                  <a:srgbClr val="403011"/>
                </a:solidFill>
                <a:latin typeface="Brygada 1918" pitchFamily="34" charset="0"/>
                <a:ea typeface="Brygada 1918" pitchFamily="34" charset="-122"/>
                <a:cs typeface="Brygada 1918" pitchFamily="34" charset="-120"/>
              </a:rPr>
              <a:t>Examples:</a:t>
            </a:r>
            <a:r>
              <a:rPr lang="en-US" sz="1750" dirty="0">
                <a:solidFill>
                  <a:srgbClr val="403011"/>
                </a:solidFill>
                <a:latin typeface="Brygada 1918" pitchFamily="34" charset="0"/>
                <a:ea typeface="Brygada 1918" pitchFamily="34" charset="-122"/>
                <a:cs typeface="Brygada 1918" pitchFamily="34" charset="-120"/>
              </a:rPr>
              <a:t> Unit testing firmware functions, quick hardware integration checks, debugging with oscilloscope</a:t>
            </a:r>
            <a:endParaRPr lang="en-US" sz="1750" dirty="0"/>
          </a:p>
        </p:txBody>
      </p:sp>
      <p:sp>
        <p:nvSpPr>
          <p:cNvPr id="10" name="Shape 8"/>
          <p:cNvSpPr/>
          <p:nvPr/>
        </p:nvSpPr>
        <p:spPr>
          <a:xfrm>
            <a:off x="7428548" y="2356247"/>
            <a:ext cx="6408063" cy="4679394"/>
          </a:xfrm>
          <a:prstGeom prst="roundRect">
            <a:avLst>
              <a:gd name="adj" fmla="val 3127"/>
            </a:avLst>
          </a:prstGeom>
          <a:solidFill>
            <a:srgbClr val="F6EBD4"/>
          </a:solidFill>
          <a:ln w="30480">
            <a:solidFill>
              <a:srgbClr val="83792E"/>
            </a:solidFill>
            <a:prstDash val="solid"/>
          </a:ln>
        </p:spPr>
        <p:txBody>
          <a:bodyPr/>
          <a:lstStyle/>
          <a:p>
            <a:endParaRPr/>
          </a:p>
        </p:txBody>
      </p:sp>
      <p:sp>
        <p:nvSpPr>
          <p:cNvPr id="11" name="Shape 9"/>
          <p:cNvSpPr/>
          <p:nvPr/>
        </p:nvSpPr>
        <p:spPr>
          <a:xfrm>
            <a:off x="7398067" y="2356247"/>
            <a:ext cx="121920" cy="4679394"/>
          </a:xfrm>
          <a:prstGeom prst="roundRect">
            <a:avLst>
              <a:gd name="adj" fmla="val 279070"/>
            </a:avLst>
          </a:prstGeom>
          <a:solidFill>
            <a:srgbClr val="83792E"/>
          </a:solidFill>
          <a:ln/>
        </p:spPr>
        <p:txBody>
          <a:bodyPr/>
          <a:lstStyle/>
          <a:p>
            <a:endParaRPr/>
          </a:p>
        </p:txBody>
      </p:sp>
      <p:sp>
        <p:nvSpPr>
          <p:cNvPr id="12" name="Text 10"/>
          <p:cNvSpPr/>
          <p:nvPr/>
        </p:nvSpPr>
        <p:spPr>
          <a:xfrm>
            <a:off x="7777282" y="261354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3011"/>
                </a:solidFill>
                <a:latin typeface="Brygada 1918 Semi Bold" pitchFamily="34" charset="0"/>
                <a:ea typeface="Brygada 1918 Semi Bold" pitchFamily="34" charset="-122"/>
                <a:cs typeface="Brygada 1918 Semi Bold" pitchFamily="34" charset="-120"/>
              </a:rPr>
              <a:t>Formal Testing</a:t>
            </a:r>
            <a:endParaRPr lang="en-US" sz="2200" dirty="0"/>
          </a:p>
        </p:txBody>
      </p:sp>
      <p:sp>
        <p:nvSpPr>
          <p:cNvPr id="13" name="Text 11"/>
          <p:cNvSpPr/>
          <p:nvPr/>
        </p:nvSpPr>
        <p:spPr>
          <a:xfrm>
            <a:off x="7777282" y="3103959"/>
            <a:ext cx="5802035" cy="725805"/>
          </a:xfrm>
          <a:prstGeom prst="rect">
            <a:avLst/>
          </a:prstGeom>
          <a:noFill/>
          <a:ln/>
        </p:spPr>
        <p:txBody>
          <a:bodyPr wrap="square" lIns="0" tIns="0" rIns="0" bIns="0" rtlCol="0" anchor="t"/>
          <a:lstStyle/>
          <a:p>
            <a:pPr marL="0" indent="0" algn="l">
              <a:lnSpc>
                <a:spcPts val="2850"/>
              </a:lnSpc>
              <a:buNone/>
            </a:pPr>
            <a:r>
              <a:rPr lang="en-US" sz="1750" b="1" dirty="0">
                <a:solidFill>
                  <a:srgbClr val="403011"/>
                </a:solidFill>
                <a:latin typeface="Brygada 1918" pitchFamily="34" charset="0"/>
                <a:ea typeface="Brygada 1918" pitchFamily="34" charset="-122"/>
                <a:cs typeface="Brygada 1918" pitchFamily="34" charset="-120"/>
              </a:rPr>
              <a:t>When:</a:t>
            </a:r>
            <a:r>
              <a:rPr lang="en-US" sz="1750" dirty="0">
                <a:solidFill>
                  <a:srgbClr val="403011"/>
                </a:solidFill>
                <a:latin typeface="Brygada 1918" pitchFamily="34" charset="0"/>
                <a:ea typeface="Brygada 1918" pitchFamily="34" charset="-122"/>
                <a:cs typeface="Brygada 1918" pitchFamily="34" charset="-120"/>
              </a:rPr>
              <a:t> After firmware-hardware integration, before product release</a:t>
            </a:r>
            <a:endParaRPr lang="en-US" sz="1750" dirty="0"/>
          </a:p>
        </p:txBody>
      </p:sp>
      <p:sp>
        <p:nvSpPr>
          <p:cNvPr id="14" name="Text 12"/>
          <p:cNvSpPr/>
          <p:nvPr/>
        </p:nvSpPr>
        <p:spPr>
          <a:xfrm>
            <a:off x="7777282" y="3965853"/>
            <a:ext cx="5802035" cy="725805"/>
          </a:xfrm>
          <a:prstGeom prst="rect">
            <a:avLst/>
          </a:prstGeom>
          <a:noFill/>
          <a:ln/>
        </p:spPr>
        <p:txBody>
          <a:bodyPr wrap="square" lIns="0" tIns="0" rIns="0" bIns="0" rtlCol="0" anchor="t"/>
          <a:lstStyle/>
          <a:p>
            <a:pPr marL="0" indent="0" algn="l">
              <a:lnSpc>
                <a:spcPts val="2850"/>
              </a:lnSpc>
              <a:buNone/>
            </a:pPr>
            <a:r>
              <a:rPr lang="en-US" sz="1750" b="1" dirty="0">
                <a:solidFill>
                  <a:srgbClr val="403011"/>
                </a:solidFill>
                <a:latin typeface="Brygada 1918" pitchFamily="34" charset="0"/>
                <a:ea typeface="Brygada 1918" pitchFamily="34" charset="-122"/>
                <a:cs typeface="Brygada 1918" pitchFamily="34" charset="-120"/>
              </a:rPr>
              <a:t>Why:</a:t>
            </a:r>
            <a:r>
              <a:rPr lang="en-US" sz="1750" dirty="0">
                <a:solidFill>
                  <a:srgbClr val="403011"/>
                </a:solidFill>
                <a:latin typeface="Brygada 1918" pitchFamily="34" charset="0"/>
                <a:ea typeface="Brygada 1918" pitchFamily="34" charset="-122"/>
                <a:cs typeface="Brygada 1918" pitchFamily="34" charset="-120"/>
              </a:rPr>
              <a:t> Demonstrate device meets specifications and is safe for deployment</a:t>
            </a:r>
            <a:endParaRPr lang="en-US" sz="1750" dirty="0"/>
          </a:p>
        </p:txBody>
      </p:sp>
      <p:sp>
        <p:nvSpPr>
          <p:cNvPr id="15" name="Text 13"/>
          <p:cNvSpPr/>
          <p:nvPr/>
        </p:nvSpPr>
        <p:spPr>
          <a:xfrm>
            <a:off x="7777282" y="4827746"/>
            <a:ext cx="5802035" cy="725805"/>
          </a:xfrm>
          <a:prstGeom prst="rect">
            <a:avLst/>
          </a:prstGeom>
          <a:noFill/>
          <a:ln/>
        </p:spPr>
        <p:txBody>
          <a:bodyPr wrap="square" lIns="0" tIns="0" rIns="0" bIns="0" rtlCol="0" anchor="t"/>
          <a:lstStyle/>
          <a:p>
            <a:pPr marL="0" indent="0" algn="l">
              <a:lnSpc>
                <a:spcPts val="2850"/>
              </a:lnSpc>
              <a:buNone/>
            </a:pPr>
            <a:r>
              <a:rPr lang="en-US" sz="1750" b="1" dirty="0">
                <a:solidFill>
                  <a:srgbClr val="403011"/>
                </a:solidFill>
                <a:latin typeface="Brygada 1918" pitchFamily="34" charset="0"/>
                <a:ea typeface="Brygada 1918" pitchFamily="34" charset="-122"/>
                <a:cs typeface="Brygada 1918" pitchFamily="34" charset="-120"/>
              </a:rPr>
              <a:t>Requirements:</a:t>
            </a:r>
            <a:r>
              <a:rPr lang="en-US" sz="1750" dirty="0">
                <a:solidFill>
                  <a:srgbClr val="403011"/>
                </a:solidFill>
                <a:latin typeface="Brygada 1918" pitchFamily="34" charset="0"/>
                <a:ea typeface="Brygada 1918" pitchFamily="34" charset="-122"/>
                <a:cs typeface="Brygada 1918" pitchFamily="34" charset="-120"/>
              </a:rPr>
              <a:t> Test plans, test procedures, environmental test specifications, formal reports</a:t>
            </a:r>
            <a:endParaRPr lang="en-US" sz="1750" dirty="0"/>
          </a:p>
        </p:txBody>
      </p:sp>
      <p:sp>
        <p:nvSpPr>
          <p:cNvPr id="16" name="Text 14"/>
          <p:cNvSpPr/>
          <p:nvPr/>
        </p:nvSpPr>
        <p:spPr>
          <a:xfrm>
            <a:off x="7777282" y="5689640"/>
            <a:ext cx="5802035" cy="1088708"/>
          </a:xfrm>
          <a:prstGeom prst="rect">
            <a:avLst/>
          </a:prstGeom>
          <a:noFill/>
          <a:ln/>
        </p:spPr>
        <p:txBody>
          <a:bodyPr wrap="square" lIns="0" tIns="0" rIns="0" bIns="0" rtlCol="0" anchor="t"/>
          <a:lstStyle/>
          <a:p>
            <a:pPr marL="0" indent="0" algn="l">
              <a:lnSpc>
                <a:spcPts val="2850"/>
              </a:lnSpc>
              <a:buNone/>
            </a:pPr>
            <a:r>
              <a:rPr lang="en-US" sz="1750" b="1" dirty="0">
                <a:solidFill>
                  <a:srgbClr val="403011"/>
                </a:solidFill>
                <a:latin typeface="Brygada 1918" pitchFamily="34" charset="0"/>
                <a:ea typeface="Brygada 1918" pitchFamily="34" charset="-122"/>
                <a:cs typeface="Brygada 1918" pitchFamily="34" charset="-120"/>
              </a:rPr>
              <a:t>Examples:</a:t>
            </a:r>
            <a:r>
              <a:rPr lang="en-US" sz="1750" dirty="0">
                <a:solidFill>
                  <a:srgbClr val="403011"/>
                </a:solidFill>
                <a:latin typeface="Brygada 1918" pitchFamily="34" charset="0"/>
                <a:ea typeface="Brygada 1918" pitchFamily="34" charset="-122"/>
                <a:cs typeface="Brygada 1918" pitchFamily="34" charset="-120"/>
              </a:rPr>
              <a:t> Environmental testing (temperature, humidity, vibration), EMC testing, reliability testing, safety validation</a:t>
            </a:r>
            <a:endParaRPr lang="en-US" sz="1750" dirty="0"/>
          </a:p>
        </p:txBody>
      </p:sp>
      <p:sp>
        <p:nvSpPr>
          <p:cNvPr id="18" name="Rectangle 17">
            <a:extLst>
              <a:ext uri="{FF2B5EF4-FFF2-40B4-BE49-F238E27FC236}">
                <a16:creationId xmlns:a16="http://schemas.microsoft.com/office/drawing/2014/main" id="{2E836895-53E9-9778-8D6D-32843DE667FA}"/>
              </a:ext>
            </a:extLst>
          </p:cNvPr>
          <p:cNvSpPr/>
          <p:nvPr/>
        </p:nvSpPr>
        <p:spPr>
          <a:xfrm>
            <a:off x="12812889" y="7743842"/>
            <a:ext cx="1727200" cy="485758"/>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TotalTime>
  <Words>1018</Words>
  <Application>Microsoft Office PowerPoint</Application>
  <PresentationFormat>Custom</PresentationFormat>
  <Paragraphs>124</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Consolas</vt:lpstr>
      <vt:lpstr>Brygada 1918 Semi Bold</vt:lpstr>
      <vt:lpstr>Arial</vt:lpstr>
      <vt:lpstr>Brygada 1918</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RAJU MUDAVATH</cp:lastModifiedBy>
  <cp:revision>3</cp:revision>
  <dcterms:created xsi:type="dcterms:W3CDTF">2026-02-26T17:09:42Z</dcterms:created>
  <dcterms:modified xsi:type="dcterms:W3CDTF">2026-02-26T19:21:07Z</dcterms:modified>
</cp:coreProperties>
</file>